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60" r:id="rId1"/>
  </p:sldMasterIdLst>
  <p:notesMasterIdLst>
    <p:notesMasterId r:id="rId44"/>
  </p:notesMasterIdLst>
  <p:handoutMasterIdLst>
    <p:handoutMasterId r:id="rId45"/>
  </p:handoutMasterIdLst>
  <p:sldIdLst>
    <p:sldId id="258" r:id="rId2"/>
    <p:sldId id="358" r:id="rId3"/>
    <p:sldId id="424" r:id="rId4"/>
    <p:sldId id="425" r:id="rId5"/>
    <p:sldId id="406" r:id="rId6"/>
    <p:sldId id="407" r:id="rId7"/>
    <p:sldId id="408" r:id="rId8"/>
    <p:sldId id="409" r:id="rId9"/>
    <p:sldId id="426" r:id="rId10"/>
    <p:sldId id="410" r:id="rId11"/>
    <p:sldId id="428" r:id="rId12"/>
    <p:sldId id="359" r:id="rId13"/>
    <p:sldId id="427" r:id="rId14"/>
    <p:sldId id="429" r:id="rId15"/>
    <p:sldId id="431" r:id="rId16"/>
    <p:sldId id="430" r:id="rId17"/>
    <p:sldId id="360" r:id="rId18"/>
    <p:sldId id="460" r:id="rId19"/>
    <p:sldId id="433" r:id="rId20"/>
    <p:sldId id="374" r:id="rId21"/>
    <p:sldId id="458" r:id="rId22"/>
    <p:sldId id="438" r:id="rId23"/>
    <p:sldId id="440" r:id="rId24"/>
    <p:sldId id="463" r:id="rId25"/>
    <p:sldId id="436" r:id="rId26"/>
    <p:sldId id="437" r:id="rId27"/>
    <p:sldId id="432" r:id="rId28"/>
    <p:sldId id="434" r:id="rId29"/>
    <p:sldId id="442" r:id="rId30"/>
    <p:sldId id="445" r:id="rId31"/>
    <p:sldId id="447" r:id="rId32"/>
    <p:sldId id="448" r:id="rId33"/>
    <p:sldId id="435" r:id="rId34"/>
    <p:sldId id="444" r:id="rId35"/>
    <p:sldId id="459" r:id="rId36"/>
    <p:sldId id="449" r:id="rId37"/>
    <p:sldId id="451" r:id="rId38"/>
    <p:sldId id="465" r:id="rId39"/>
    <p:sldId id="464" r:id="rId40"/>
    <p:sldId id="411" r:id="rId41"/>
    <p:sldId id="462" r:id="rId42"/>
    <p:sldId id="401" r:id="rId43"/>
  </p:sldIdLst>
  <p:sldSz cx="9144000" cy="6858000" type="screen4x3"/>
  <p:notesSz cx="9144000" cy="6858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oleObject" Target="&#1050;&#1085;&#1080;&#1075;&#1072;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1050;&#1085;&#1080;&#1075;&#1072;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ru-RU" sz="1200" dirty="0"/>
              <a:t>2024 год</a:t>
            </a:r>
          </a:p>
        </c:rich>
      </c:tx>
      <c:layout>
        <c:manualLayout>
          <c:xMode val="edge"/>
          <c:yMode val="edge"/>
          <c:x val="0.42540266841644797"/>
          <c:y val="0"/>
        </c:manualLayout>
      </c:layout>
      <c:overlay val="0"/>
    </c:title>
    <c:autoTitleDeleted val="0"/>
    <c:view3D>
      <c:rotX val="30"/>
      <c:rotY val="0"/>
      <c:rAngAx val="0"/>
    </c:view3D>
    <c:floor>
      <c:thickness val="0"/>
    </c:floor>
    <c:sideWall>
      <c:thickness val="0"/>
    </c:sideWall>
    <c:backWall>
      <c:thickness val="0"/>
    </c:backWall>
    <c:plotArea>
      <c:layout/>
      <c:pie3DChart>
        <c:varyColors val="1"/>
        <c:dLbls>
          <c:showLegendKey val="0"/>
          <c:showVal val="0"/>
          <c:showCatName val="1"/>
          <c:showSerName val="0"/>
          <c:showPercent val="1"/>
          <c:showBubbleSize val="0"/>
          <c:showLeaderLines val="0"/>
        </c:dLbls>
      </c:pie3D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ru-RU" sz="1200" dirty="0"/>
              <a:t>2024 год</a:t>
            </a:r>
          </a:p>
        </c:rich>
      </c:tx>
      <c:layout>
        <c:manualLayout>
          <c:xMode val="edge"/>
          <c:yMode val="edge"/>
          <c:x val="0.42540266841644797"/>
          <c:y val="0"/>
        </c:manualLayout>
      </c:layout>
      <c:overlay val="0"/>
    </c:title>
    <c:autoTitleDeleted val="0"/>
    <c:view3D>
      <c:rotX val="30"/>
      <c:rotY val="0"/>
      <c:rAngAx val="0"/>
    </c:view3D>
    <c:floor>
      <c:thickness val="0"/>
    </c:floor>
    <c:sideWall>
      <c:thickness val="0"/>
    </c:sideWall>
    <c:backWall>
      <c:thickness val="0"/>
    </c:backWall>
    <c:plotArea>
      <c:layout/>
      <c:pie3DChart>
        <c:varyColors val="1"/>
        <c:dLbls>
          <c:showLegendKey val="0"/>
          <c:showVal val="0"/>
          <c:showCatName val="1"/>
          <c:showSerName val="0"/>
          <c:showPercent val="1"/>
          <c:showBubbleSize val="0"/>
          <c:showLeaderLines val="0"/>
        </c:dLbls>
      </c:pie3DChart>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3D8B8B3C-4122-B80B-224E-A0F19C78931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charset="0"/>
                <a:cs typeface="+mn-cs"/>
              </a:defRPr>
            </a:lvl1pPr>
          </a:lstStyle>
          <a:p>
            <a:pPr>
              <a:defRPr/>
            </a:pPr>
            <a:endParaRPr lang="ru-RU"/>
          </a:p>
        </p:txBody>
      </p:sp>
      <p:sp>
        <p:nvSpPr>
          <p:cNvPr id="3" name="Дата 2">
            <a:extLst>
              <a:ext uri="{FF2B5EF4-FFF2-40B4-BE49-F238E27FC236}">
                <a16:creationId xmlns:a16="http://schemas.microsoft.com/office/drawing/2014/main" id="{B4980EEB-D5E1-A4E6-3131-83EC52AE220A}"/>
              </a:ext>
            </a:extLst>
          </p:cNvPr>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atin typeface="Arial" charset="0"/>
                <a:cs typeface="+mn-cs"/>
              </a:defRPr>
            </a:lvl1pPr>
          </a:lstStyle>
          <a:p>
            <a:pPr>
              <a:defRPr/>
            </a:pPr>
            <a:fld id="{E9601ACF-046F-DE48-84C6-2483784294F2}" type="datetimeFigureOut">
              <a:rPr lang="ru-RU"/>
              <a:pPr>
                <a:defRPr/>
              </a:pPr>
              <a:t>16.10.2026</a:t>
            </a:fld>
            <a:endParaRPr lang="ru-RU"/>
          </a:p>
        </p:txBody>
      </p:sp>
      <p:sp>
        <p:nvSpPr>
          <p:cNvPr id="4" name="Нижний колонтитул 3">
            <a:extLst>
              <a:ext uri="{FF2B5EF4-FFF2-40B4-BE49-F238E27FC236}">
                <a16:creationId xmlns:a16="http://schemas.microsoft.com/office/drawing/2014/main" id="{F9A9A96E-645B-0BA7-E32A-E9BBF8366845}"/>
              </a:ext>
            </a:extLst>
          </p:cNvPr>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ru-RU"/>
          </a:p>
        </p:txBody>
      </p:sp>
      <p:sp>
        <p:nvSpPr>
          <p:cNvPr id="5" name="Номер слайда 4">
            <a:extLst>
              <a:ext uri="{FF2B5EF4-FFF2-40B4-BE49-F238E27FC236}">
                <a16:creationId xmlns:a16="http://schemas.microsoft.com/office/drawing/2014/main" id="{CBAECED3-F28D-E5F8-E5E6-EBF19B2C689D}"/>
              </a:ext>
            </a:extLst>
          </p:cNvPr>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243A74A-4A0E-BB4E-8965-0175FCC88D7E}" type="slidenum">
              <a:rPr lang="ru-RU" altLang="en-US"/>
              <a:pPr/>
              <a:t>‹#›</a:t>
            </a:fld>
            <a:endParaRPr lang="ru-RU"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EBC437D9-DA41-A888-3CDC-642D207D913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a:extLst>
              <a:ext uri="{FF2B5EF4-FFF2-40B4-BE49-F238E27FC236}">
                <a16:creationId xmlns:a16="http://schemas.microsoft.com/office/drawing/2014/main" id="{073C84EA-578A-81D7-AE62-24C92089FAE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DFB0553-3FB1-3843-9B70-7CCC524127CC}" type="datetimeFigureOut">
              <a:rPr lang="ru-RU"/>
              <a:pPr>
                <a:defRPr/>
              </a:pPr>
              <a:t>16.10.2026</a:t>
            </a:fld>
            <a:endParaRPr lang="ru-RU"/>
          </a:p>
        </p:txBody>
      </p:sp>
      <p:sp>
        <p:nvSpPr>
          <p:cNvPr id="4" name="Образ слайда 3">
            <a:extLst>
              <a:ext uri="{FF2B5EF4-FFF2-40B4-BE49-F238E27FC236}">
                <a16:creationId xmlns:a16="http://schemas.microsoft.com/office/drawing/2014/main" id="{7C16A2A7-D936-6CE0-EB1C-932F6DA2A453}"/>
              </a:ext>
            </a:extLst>
          </p:cNvPr>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C748E008-4CC1-6B32-97E8-D5A357F9FFEA}"/>
              </a:ext>
            </a:extLst>
          </p:cNvPr>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6596DF0F-C316-C486-AF33-188E65706658}"/>
              </a:ext>
            </a:extLst>
          </p:cNvPr>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a:extLst>
              <a:ext uri="{FF2B5EF4-FFF2-40B4-BE49-F238E27FC236}">
                <a16:creationId xmlns:a16="http://schemas.microsoft.com/office/drawing/2014/main" id="{95A24FA5-A35D-00BF-F4E5-7C76565B9524}"/>
              </a:ext>
            </a:extLst>
          </p:cNvPr>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EC72A869-34FF-4C4D-9A74-D8ABD6E97182}" type="slidenum">
              <a:rPr lang="ru-RU" altLang="en-US"/>
              <a:pPr/>
              <a:t>‹#›</a:t>
            </a:fld>
            <a:endParaRPr lang="ru-RU"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a:extLst>
              <a:ext uri="{FF2B5EF4-FFF2-40B4-BE49-F238E27FC236}">
                <a16:creationId xmlns:a16="http://schemas.microsoft.com/office/drawing/2014/main" id="{28565846-F70F-DB1B-B6D8-ECCC422CC3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Заметки 2">
            <a:extLst>
              <a:ext uri="{FF2B5EF4-FFF2-40B4-BE49-F238E27FC236}">
                <a16:creationId xmlns:a16="http://schemas.microsoft.com/office/drawing/2014/main" id="{ED3B4624-640B-4AC2-1926-A8780C2D75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CD4EE549-FE50-78EC-427B-D660F62C918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06D273-4EAF-BA4E-A1D3-550348DF1A84}" type="slidenum">
              <a:rPr lang="ru-RU" altLang="en-US">
                <a:latin typeface="Calibri" panose="020F0502020204030204" pitchFamily="34" charset="0"/>
              </a:rPr>
              <a:pPr eaLnBrk="1" hangingPunct="1"/>
              <a:t>1</a:t>
            </a:fld>
            <a:endParaRPr lang="ru-RU"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a:extLst>
              <a:ext uri="{FF2B5EF4-FFF2-40B4-BE49-F238E27FC236}">
                <a16:creationId xmlns:a16="http://schemas.microsoft.com/office/drawing/2014/main" id="{2C2A0395-7F74-BB7C-D018-42B558452E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Заметки 2">
            <a:extLst>
              <a:ext uri="{FF2B5EF4-FFF2-40B4-BE49-F238E27FC236}">
                <a16:creationId xmlns:a16="http://schemas.microsoft.com/office/drawing/2014/main" id="{278805BB-C8A7-18B3-6837-74843AD033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DFDE657A-1FD9-88DC-CAF5-3D286C48329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39CD9D-D476-B84E-949C-9C8EA9AEA682}" type="slidenum">
              <a:rPr lang="ru-RU" altLang="en-US">
                <a:latin typeface="Calibri" panose="020F0502020204030204" pitchFamily="34" charset="0"/>
              </a:rPr>
              <a:pPr eaLnBrk="1" hangingPunct="1"/>
              <a:t>2</a:t>
            </a:fld>
            <a:endParaRPr lang="ru-RU"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a:extLst>
              <a:ext uri="{FF2B5EF4-FFF2-40B4-BE49-F238E27FC236}">
                <a16:creationId xmlns:a16="http://schemas.microsoft.com/office/drawing/2014/main" id="{00D82961-DCF6-C64A-0EFD-1371B0EC4C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Заметки 2">
            <a:extLst>
              <a:ext uri="{FF2B5EF4-FFF2-40B4-BE49-F238E27FC236}">
                <a16:creationId xmlns:a16="http://schemas.microsoft.com/office/drawing/2014/main" id="{082A9DCC-3CC4-94C4-9679-B874D0E37D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E1B5602B-834C-35CF-3A88-E0BD42B2563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E6336C-CA10-4347-A0D0-FD90F8CCE8A7}" type="slidenum">
              <a:rPr lang="ru-RU" altLang="en-US">
                <a:latin typeface="Calibri" panose="020F0502020204030204" pitchFamily="34" charset="0"/>
              </a:rPr>
              <a:pPr eaLnBrk="1" hangingPunct="1"/>
              <a:t>3</a:t>
            </a:fld>
            <a:endParaRPr lang="ru-RU"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a:extLst>
              <a:ext uri="{FF2B5EF4-FFF2-40B4-BE49-F238E27FC236}">
                <a16:creationId xmlns:a16="http://schemas.microsoft.com/office/drawing/2014/main" id="{016446CA-1172-7F3A-4CB3-C287122835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Заметки 2">
            <a:extLst>
              <a:ext uri="{FF2B5EF4-FFF2-40B4-BE49-F238E27FC236}">
                <a16:creationId xmlns:a16="http://schemas.microsoft.com/office/drawing/2014/main" id="{C37FA656-C96A-C61B-18D2-830FC410D1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D37E4016-40F3-7F21-7F74-CF2B2D33F81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8DD877-E770-AC4C-82EA-5198967B0572}" type="slidenum">
              <a:rPr lang="ru-RU" altLang="en-US">
                <a:latin typeface="Calibri" panose="020F0502020204030204" pitchFamily="34" charset="0"/>
              </a:rPr>
              <a:pPr eaLnBrk="1" hangingPunct="1"/>
              <a:t>4</a:t>
            </a:fld>
            <a:endParaRPr lang="ru-RU"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раз слайда 1">
            <a:extLst>
              <a:ext uri="{FF2B5EF4-FFF2-40B4-BE49-F238E27FC236}">
                <a16:creationId xmlns:a16="http://schemas.microsoft.com/office/drawing/2014/main" id="{531F1149-7307-AA97-CA8F-654F5217D4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Заметки 2">
            <a:extLst>
              <a:ext uri="{FF2B5EF4-FFF2-40B4-BE49-F238E27FC236}">
                <a16:creationId xmlns:a16="http://schemas.microsoft.com/office/drawing/2014/main" id="{EC29B525-AB9B-1951-CCBD-11A6736A19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D9C6F355-3650-A06F-9D75-7E410F9FB11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642C07-E7F7-3247-9287-74E1829CD535}" type="slidenum">
              <a:rPr lang="ru-RU" altLang="en-US">
                <a:latin typeface="Calibri" panose="020F0502020204030204" pitchFamily="34" charset="0"/>
              </a:rPr>
              <a:pPr eaLnBrk="1" hangingPunct="1"/>
              <a:t>5</a:t>
            </a:fld>
            <a:endParaRPr lang="ru-RU"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a:extLst>
              <a:ext uri="{FF2B5EF4-FFF2-40B4-BE49-F238E27FC236}">
                <a16:creationId xmlns:a16="http://schemas.microsoft.com/office/drawing/2014/main" id="{4E4A3544-10E6-7F91-A737-DE41A036F9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Заметки 2">
            <a:extLst>
              <a:ext uri="{FF2B5EF4-FFF2-40B4-BE49-F238E27FC236}">
                <a16:creationId xmlns:a16="http://schemas.microsoft.com/office/drawing/2014/main" id="{B8AA6191-0A08-C1AF-3BC0-C6E84E934C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CE68017E-9BCF-EBD2-3AE1-B90F50C99594}"/>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9C4F305-739E-D34C-BC74-B0800A85DA66}" type="slidenum">
              <a:rPr lang="ru-RU" altLang="en-US">
                <a:latin typeface="Calibri" panose="020F0502020204030204" pitchFamily="34" charset="0"/>
              </a:rPr>
              <a:pPr eaLnBrk="1" hangingPunct="1"/>
              <a:t>6</a:t>
            </a:fld>
            <a:endParaRPr lang="ru-RU"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a:extLst>
              <a:ext uri="{FF2B5EF4-FFF2-40B4-BE49-F238E27FC236}">
                <a16:creationId xmlns:a16="http://schemas.microsoft.com/office/drawing/2014/main" id="{41DBB357-437B-E037-C841-5146936AC4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Заметки 2">
            <a:extLst>
              <a:ext uri="{FF2B5EF4-FFF2-40B4-BE49-F238E27FC236}">
                <a16:creationId xmlns:a16="http://schemas.microsoft.com/office/drawing/2014/main" id="{D8ED07A1-6BDE-BA9B-EFCA-2964BE528E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FF64C61C-938C-D7FF-A311-132CBF38BE5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670919-1039-D448-AC6D-F2E01452B099}" type="slidenum">
              <a:rPr lang="ru-RU" altLang="en-US">
                <a:latin typeface="Calibri" panose="020F0502020204030204" pitchFamily="34" charset="0"/>
              </a:rPr>
              <a:pPr eaLnBrk="1" hangingPunct="1"/>
              <a:t>7</a:t>
            </a:fld>
            <a:endParaRPr lang="ru-RU"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a:extLst>
              <a:ext uri="{FF2B5EF4-FFF2-40B4-BE49-F238E27FC236}">
                <a16:creationId xmlns:a16="http://schemas.microsoft.com/office/drawing/2014/main" id="{F2EB89BB-D049-2A46-FDD2-F64600161F6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a:extLst>
              <a:ext uri="{FF2B5EF4-FFF2-40B4-BE49-F238E27FC236}">
                <a16:creationId xmlns:a16="http://schemas.microsoft.com/office/drawing/2014/main" id="{D348FEAE-055F-153E-AA4E-F9BCC48E98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9226F3CE-8505-8DC1-FD45-96013FBE5854}"/>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7856F5-FE16-1B46-9C3A-5E8A7CC32DDC}" type="slidenum">
              <a:rPr lang="ru-RU" altLang="en-US">
                <a:latin typeface="Calibri" panose="020F0502020204030204" pitchFamily="34" charset="0"/>
              </a:rPr>
              <a:pPr eaLnBrk="1" hangingPunct="1"/>
              <a:t>8</a:t>
            </a:fld>
            <a:endParaRPr lang="ru-RU"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a:extLst>
              <a:ext uri="{FF2B5EF4-FFF2-40B4-BE49-F238E27FC236}">
                <a16:creationId xmlns:a16="http://schemas.microsoft.com/office/drawing/2014/main" id="{A058F038-7981-91B5-D3A6-D52EA180E7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Заметки 2">
            <a:extLst>
              <a:ext uri="{FF2B5EF4-FFF2-40B4-BE49-F238E27FC236}">
                <a16:creationId xmlns:a16="http://schemas.microsoft.com/office/drawing/2014/main" id="{1B11BD5A-7079-D94E-9764-48D07FE125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80114896-639C-2530-7180-92C4624CB06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0ABC2D-69C0-4146-8F92-6718FAB2C63F}" type="slidenum">
              <a:rPr lang="ru-RU" altLang="en-US">
                <a:latin typeface="Calibri" panose="020F0502020204030204" pitchFamily="34" charset="0"/>
              </a:rPr>
              <a:pPr eaLnBrk="1" hangingPunct="1"/>
              <a:t>9</a:t>
            </a:fld>
            <a:endParaRPr lang="ru-RU"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a:extLst>
              <a:ext uri="{FF2B5EF4-FFF2-40B4-BE49-F238E27FC236}">
                <a16:creationId xmlns:a16="http://schemas.microsoft.com/office/drawing/2014/main" id="{D4ADB811-DFE2-87AF-6847-4D0C060753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Заметки 2">
            <a:extLst>
              <a:ext uri="{FF2B5EF4-FFF2-40B4-BE49-F238E27FC236}">
                <a16:creationId xmlns:a16="http://schemas.microsoft.com/office/drawing/2014/main" id="{448EF98D-E85A-A71F-44FD-DC4D11DBA4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1E3C7D0D-1F6C-8592-F217-FABD288777D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68CB1B-5D4A-D54D-954B-F0AB047E1763}" type="slidenum">
              <a:rPr lang="ru-RU" altLang="en-US">
                <a:latin typeface="Calibri" panose="020F0502020204030204" pitchFamily="34" charset="0"/>
              </a:rPr>
              <a:pPr eaLnBrk="1" hangingPunct="1"/>
              <a:t>10</a:t>
            </a:fld>
            <a:endParaRPr lang="ru-RU"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a:extLst>
              <a:ext uri="{FF2B5EF4-FFF2-40B4-BE49-F238E27FC236}">
                <a16:creationId xmlns:a16="http://schemas.microsoft.com/office/drawing/2014/main" id="{21B9009B-A8F0-6EDA-9330-A451A26956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Заметки 2">
            <a:extLst>
              <a:ext uri="{FF2B5EF4-FFF2-40B4-BE49-F238E27FC236}">
                <a16:creationId xmlns:a16="http://schemas.microsoft.com/office/drawing/2014/main" id="{62501C29-0A3A-1200-95D0-D84581C732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5D533EE5-0E89-2819-D02C-C60A85A845B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B73FEA-2F14-3748-9FAC-6B2418C0AEAF}" type="slidenum">
              <a:rPr lang="ru-RU" altLang="en-US">
                <a:latin typeface="Calibri" panose="020F0502020204030204" pitchFamily="34" charset="0"/>
              </a:rPr>
              <a:pPr eaLnBrk="1" hangingPunct="1"/>
              <a:t>11</a:t>
            </a:fld>
            <a:endParaRPr lang="ru-RU"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a:extLst>
              <a:ext uri="{FF2B5EF4-FFF2-40B4-BE49-F238E27FC236}">
                <a16:creationId xmlns:a16="http://schemas.microsoft.com/office/drawing/2014/main" id="{E8F0B682-2CF0-87EF-2E24-8085632C5C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Заметки 2">
            <a:extLst>
              <a:ext uri="{FF2B5EF4-FFF2-40B4-BE49-F238E27FC236}">
                <a16:creationId xmlns:a16="http://schemas.microsoft.com/office/drawing/2014/main" id="{89456925-B9F3-014B-42EF-D66DABDB0D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AAEEDEE3-FF82-3216-440D-0CA906888263}"/>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8B8115-0B6E-AD41-92F4-5AD8EAAAA1CA}" type="slidenum">
              <a:rPr lang="ru-RU" altLang="en-US">
                <a:latin typeface="Calibri" panose="020F0502020204030204" pitchFamily="34" charset="0"/>
              </a:rPr>
              <a:pPr eaLnBrk="1" hangingPunct="1"/>
              <a:t>12</a:t>
            </a:fld>
            <a:endParaRPr lang="ru-RU"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a:extLst>
              <a:ext uri="{FF2B5EF4-FFF2-40B4-BE49-F238E27FC236}">
                <a16:creationId xmlns:a16="http://schemas.microsoft.com/office/drawing/2014/main" id="{68589314-0F29-8744-F242-273BCA4B5E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Заметки 2">
            <a:extLst>
              <a:ext uri="{FF2B5EF4-FFF2-40B4-BE49-F238E27FC236}">
                <a16:creationId xmlns:a16="http://schemas.microsoft.com/office/drawing/2014/main" id="{302CD427-09D6-CDE8-97E4-16033D6E9A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1BE4D012-5230-5142-8D70-60470DEACE02}"/>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359E803-7C1B-7646-A436-D877FD8EBA67}" type="slidenum">
              <a:rPr lang="ru-RU" altLang="en-US">
                <a:latin typeface="Calibri" panose="020F0502020204030204" pitchFamily="34" charset="0"/>
              </a:rPr>
              <a:pPr eaLnBrk="1" hangingPunct="1"/>
              <a:t>13</a:t>
            </a:fld>
            <a:endParaRPr lang="ru-RU"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a:extLst>
              <a:ext uri="{FF2B5EF4-FFF2-40B4-BE49-F238E27FC236}">
                <a16:creationId xmlns:a16="http://schemas.microsoft.com/office/drawing/2014/main" id="{B0A74B14-E5EB-BACA-DB24-8B72785926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a:extLst>
              <a:ext uri="{FF2B5EF4-FFF2-40B4-BE49-F238E27FC236}">
                <a16:creationId xmlns:a16="http://schemas.microsoft.com/office/drawing/2014/main" id="{AB962AE6-95B5-D8AB-ADC4-807F89ADE8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C2B28FAE-0A86-0F1B-F5C1-375F2913E983}"/>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54E3CA-EDC8-2449-85DA-86363C6EDDC7}" type="slidenum">
              <a:rPr lang="ru-RU" altLang="en-US">
                <a:latin typeface="Calibri" panose="020F0502020204030204" pitchFamily="34" charset="0"/>
              </a:rPr>
              <a:pPr eaLnBrk="1" hangingPunct="1"/>
              <a:t>14</a:t>
            </a:fld>
            <a:endParaRPr lang="ru-RU"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Образ слайда 1">
            <a:extLst>
              <a:ext uri="{FF2B5EF4-FFF2-40B4-BE49-F238E27FC236}">
                <a16:creationId xmlns:a16="http://schemas.microsoft.com/office/drawing/2014/main" id="{3F96FA68-4590-337E-C6D9-1E85E7E289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Заметки 2">
            <a:extLst>
              <a:ext uri="{FF2B5EF4-FFF2-40B4-BE49-F238E27FC236}">
                <a16:creationId xmlns:a16="http://schemas.microsoft.com/office/drawing/2014/main" id="{9DA39769-7B7C-310F-3D3B-0E9B715CC1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A111739E-D859-0608-9968-521018F4A71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1749F3-01BE-A741-8917-B167C7446B10}" type="slidenum">
              <a:rPr lang="ru-RU" altLang="en-US">
                <a:latin typeface="Calibri" panose="020F0502020204030204" pitchFamily="34" charset="0"/>
              </a:rPr>
              <a:pPr eaLnBrk="1" hangingPunct="1"/>
              <a:t>15</a:t>
            </a:fld>
            <a:endParaRPr lang="ru-RU"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a:extLst>
              <a:ext uri="{FF2B5EF4-FFF2-40B4-BE49-F238E27FC236}">
                <a16:creationId xmlns:a16="http://schemas.microsoft.com/office/drawing/2014/main" id="{34DD6595-F47F-EB3A-F157-C83B5ABFFE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Заметки 2">
            <a:extLst>
              <a:ext uri="{FF2B5EF4-FFF2-40B4-BE49-F238E27FC236}">
                <a16:creationId xmlns:a16="http://schemas.microsoft.com/office/drawing/2014/main" id="{21C627F5-FDEE-D950-634F-8CC17E3F30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F7C5F766-93D5-FEBC-2580-3EE556D542D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845015-6BEE-7448-BBEF-CB9E7E2184D7}" type="slidenum">
              <a:rPr lang="ru-RU" altLang="en-US">
                <a:latin typeface="Calibri" panose="020F0502020204030204" pitchFamily="34" charset="0"/>
              </a:rPr>
              <a:pPr eaLnBrk="1" hangingPunct="1"/>
              <a:t>16</a:t>
            </a:fld>
            <a:endParaRPr lang="ru-RU"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Образ слайда 1">
            <a:extLst>
              <a:ext uri="{FF2B5EF4-FFF2-40B4-BE49-F238E27FC236}">
                <a16:creationId xmlns:a16="http://schemas.microsoft.com/office/drawing/2014/main" id="{547BB0B2-F405-A99D-08E5-0C727E7FE9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Заметки 2">
            <a:extLst>
              <a:ext uri="{FF2B5EF4-FFF2-40B4-BE49-F238E27FC236}">
                <a16:creationId xmlns:a16="http://schemas.microsoft.com/office/drawing/2014/main" id="{2D96EEFC-A291-77DE-B682-C4CC0295AD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0A67C977-0883-0944-B646-69CB639754F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4656B7-A4B3-9645-B042-6E3065AE5D18}" type="slidenum">
              <a:rPr lang="ru-RU" altLang="en-US">
                <a:latin typeface="Calibri" panose="020F0502020204030204" pitchFamily="34" charset="0"/>
              </a:rPr>
              <a:pPr eaLnBrk="1" hangingPunct="1"/>
              <a:t>17</a:t>
            </a:fld>
            <a:endParaRPr lang="ru-RU"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Образ слайда 1">
            <a:extLst>
              <a:ext uri="{FF2B5EF4-FFF2-40B4-BE49-F238E27FC236}">
                <a16:creationId xmlns:a16="http://schemas.microsoft.com/office/drawing/2014/main" id="{CC14E994-52C0-0A2C-BF9E-C209B11073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Заметки 2">
            <a:extLst>
              <a:ext uri="{FF2B5EF4-FFF2-40B4-BE49-F238E27FC236}">
                <a16:creationId xmlns:a16="http://schemas.microsoft.com/office/drawing/2014/main" id="{68499B19-F8CA-0740-7E01-30C123531F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D8A561B6-43CC-A2E1-13F3-AFB8AF5D7CB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6F38C7-8E22-6B4C-9871-C02B8459F6DE}" type="slidenum">
              <a:rPr lang="ru-RU" altLang="en-US">
                <a:latin typeface="Calibri" panose="020F0502020204030204" pitchFamily="34" charset="0"/>
              </a:rPr>
              <a:pPr eaLnBrk="1" hangingPunct="1"/>
              <a:t>18</a:t>
            </a:fld>
            <a:endParaRPr lang="ru-RU"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Образ слайда 1">
            <a:extLst>
              <a:ext uri="{FF2B5EF4-FFF2-40B4-BE49-F238E27FC236}">
                <a16:creationId xmlns:a16="http://schemas.microsoft.com/office/drawing/2014/main" id="{B635F8DD-7B99-EDBC-E860-0107D25819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Заметки 2">
            <a:extLst>
              <a:ext uri="{FF2B5EF4-FFF2-40B4-BE49-F238E27FC236}">
                <a16:creationId xmlns:a16="http://schemas.microsoft.com/office/drawing/2014/main" id="{2F440571-53EC-A7A8-C58A-11808C376F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80A32348-1DDB-A14A-A144-4937DF795AE3}"/>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4B2C20-C6A7-DA49-BD01-78FABD7DEBEF}" type="slidenum">
              <a:rPr lang="ru-RU" altLang="en-US">
                <a:latin typeface="Calibri" panose="020F0502020204030204" pitchFamily="34" charset="0"/>
              </a:rPr>
              <a:pPr eaLnBrk="1" hangingPunct="1"/>
              <a:t>19</a:t>
            </a:fld>
            <a:endParaRPr lang="ru-RU"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раз слайда 1">
            <a:extLst>
              <a:ext uri="{FF2B5EF4-FFF2-40B4-BE49-F238E27FC236}">
                <a16:creationId xmlns:a16="http://schemas.microsoft.com/office/drawing/2014/main" id="{56F363FD-1269-53E3-77D9-658859BFC7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Заметки 2">
            <a:extLst>
              <a:ext uri="{FF2B5EF4-FFF2-40B4-BE49-F238E27FC236}">
                <a16:creationId xmlns:a16="http://schemas.microsoft.com/office/drawing/2014/main" id="{222C2660-882E-0B48-22D3-052A887C22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060AB842-C3F4-2487-908A-C44B6BDF2A53}"/>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5DCC32-6125-6745-A9AA-0BBB3C9680E3}" type="slidenum">
              <a:rPr lang="ru-RU" altLang="en-US">
                <a:latin typeface="Calibri" panose="020F0502020204030204" pitchFamily="34" charset="0"/>
              </a:rPr>
              <a:pPr eaLnBrk="1" hangingPunct="1"/>
              <a:t>20</a:t>
            </a:fld>
            <a:endParaRPr lang="ru-RU"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Образ слайда 1">
            <a:extLst>
              <a:ext uri="{FF2B5EF4-FFF2-40B4-BE49-F238E27FC236}">
                <a16:creationId xmlns:a16="http://schemas.microsoft.com/office/drawing/2014/main" id="{65659330-75B6-9666-4D23-BD49558A39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Заметки 2">
            <a:extLst>
              <a:ext uri="{FF2B5EF4-FFF2-40B4-BE49-F238E27FC236}">
                <a16:creationId xmlns:a16="http://schemas.microsoft.com/office/drawing/2014/main" id="{3D3AFC93-6B1D-742B-8AB2-A9BA8A16B4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3EE8C39D-070B-4B7D-66DE-C157C6DF215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18AE229-F99B-F340-A4CD-E168D44A0873}" type="slidenum">
              <a:rPr lang="ru-RU" altLang="en-US">
                <a:latin typeface="Calibri" panose="020F0502020204030204" pitchFamily="34" charset="0"/>
              </a:rPr>
              <a:pPr eaLnBrk="1" hangingPunct="1"/>
              <a:t>21</a:t>
            </a:fld>
            <a:endParaRPr lang="ru-RU"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Образ слайда 1">
            <a:extLst>
              <a:ext uri="{FF2B5EF4-FFF2-40B4-BE49-F238E27FC236}">
                <a16:creationId xmlns:a16="http://schemas.microsoft.com/office/drawing/2014/main" id="{7726363E-9C00-31AF-7E13-BC997B0C2D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Заметки 2">
            <a:extLst>
              <a:ext uri="{FF2B5EF4-FFF2-40B4-BE49-F238E27FC236}">
                <a16:creationId xmlns:a16="http://schemas.microsoft.com/office/drawing/2014/main" id="{F084D270-A3BF-F3DA-17E4-95ADA7761F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380692C2-463A-A00F-C137-7EB41D64E94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FA9122-27BB-9F43-9A9A-C55365994B74}" type="slidenum">
              <a:rPr lang="ru-RU" altLang="en-US">
                <a:latin typeface="Calibri" panose="020F0502020204030204" pitchFamily="34" charset="0"/>
              </a:rPr>
              <a:pPr eaLnBrk="1" hangingPunct="1"/>
              <a:t>22</a:t>
            </a:fld>
            <a:endParaRPr lang="ru-RU"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Образ слайда 1">
            <a:extLst>
              <a:ext uri="{FF2B5EF4-FFF2-40B4-BE49-F238E27FC236}">
                <a16:creationId xmlns:a16="http://schemas.microsoft.com/office/drawing/2014/main" id="{4A9E4CCF-6E7C-F1A8-8F5F-88A2504FBE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Заметки 2">
            <a:extLst>
              <a:ext uri="{FF2B5EF4-FFF2-40B4-BE49-F238E27FC236}">
                <a16:creationId xmlns:a16="http://schemas.microsoft.com/office/drawing/2014/main" id="{8E995428-6B42-BEEB-2C11-BDD41A9A14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07ED4438-A2AF-CDA4-156A-3051F3B10611}"/>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FF18F9-D21B-ED48-9DAE-0B210A22680F}" type="slidenum">
              <a:rPr lang="ru-RU" altLang="en-US">
                <a:latin typeface="Calibri" panose="020F0502020204030204" pitchFamily="34" charset="0"/>
              </a:rPr>
              <a:pPr eaLnBrk="1" hangingPunct="1"/>
              <a:t>23</a:t>
            </a:fld>
            <a:endParaRPr lang="ru-RU"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Образ слайда 1">
            <a:extLst>
              <a:ext uri="{FF2B5EF4-FFF2-40B4-BE49-F238E27FC236}">
                <a16:creationId xmlns:a16="http://schemas.microsoft.com/office/drawing/2014/main" id="{AD8A9FE2-B6BD-CE92-7577-FEC50E07CB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Заметки 2">
            <a:extLst>
              <a:ext uri="{FF2B5EF4-FFF2-40B4-BE49-F238E27FC236}">
                <a16:creationId xmlns:a16="http://schemas.microsoft.com/office/drawing/2014/main" id="{5C00DFF0-5B30-2814-12AD-C3BF781AEC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8725C37D-67AF-CCB2-9DB2-A24F0327A6FA}"/>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7191134-AEA9-904B-AC50-33074700F7A9}" type="slidenum">
              <a:rPr lang="ru-RU" altLang="en-US">
                <a:latin typeface="Calibri" panose="020F0502020204030204" pitchFamily="34" charset="0"/>
              </a:rPr>
              <a:pPr eaLnBrk="1" hangingPunct="1"/>
              <a:t>24</a:t>
            </a:fld>
            <a:endParaRPr lang="ru-RU"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Образ слайда 1">
            <a:extLst>
              <a:ext uri="{FF2B5EF4-FFF2-40B4-BE49-F238E27FC236}">
                <a16:creationId xmlns:a16="http://schemas.microsoft.com/office/drawing/2014/main" id="{EFD0A8E6-44A7-0897-8884-DB1F555ACD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Заметки 2">
            <a:extLst>
              <a:ext uri="{FF2B5EF4-FFF2-40B4-BE49-F238E27FC236}">
                <a16:creationId xmlns:a16="http://schemas.microsoft.com/office/drawing/2014/main" id="{93B072A5-C3B3-38C0-31E0-6FBD80D0F9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DD408AC2-384C-41FB-1064-A619A4CF7BA8}"/>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9CDCCA7-D126-1346-890C-A1EA72869EE4}" type="slidenum">
              <a:rPr lang="ru-RU" altLang="en-US">
                <a:latin typeface="Calibri" panose="020F0502020204030204" pitchFamily="34" charset="0"/>
              </a:rPr>
              <a:pPr eaLnBrk="1" hangingPunct="1"/>
              <a:t>25</a:t>
            </a:fld>
            <a:endParaRPr lang="ru-RU"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a:extLst>
              <a:ext uri="{FF2B5EF4-FFF2-40B4-BE49-F238E27FC236}">
                <a16:creationId xmlns:a16="http://schemas.microsoft.com/office/drawing/2014/main" id="{BEF98035-0D39-9854-9791-3AAB647249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Заметки 2">
            <a:extLst>
              <a:ext uri="{FF2B5EF4-FFF2-40B4-BE49-F238E27FC236}">
                <a16:creationId xmlns:a16="http://schemas.microsoft.com/office/drawing/2014/main" id="{6AD4DC33-4920-7D35-B5EB-B473A77737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6E2B72DC-ECC9-A3AD-096C-0864AF2BF8A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7FFCAD-2565-1C45-8200-D0F922FEE291}" type="slidenum">
              <a:rPr lang="ru-RU" altLang="en-US">
                <a:latin typeface="Calibri" panose="020F0502020204030204" pitchFamily="34" charset="0"/>
              </a:rPr>
              <a:pPr eaLnBrk="1" hangingPunct="1"/>
              <a:t>26</a:t>
            </a:fld>
            <a:endParaRPr lang="ru-RU" altLang="en-US">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Образ слайда 1">
            <a:extLst>
              <a:ext uri="{FF2B5EF4-FFF2-40B4-BE49-F238E27FC236}">
                <a16:creationId xmlns:a16="http://schemas.microsoft.com/office/drawing/2014/main" id="{916C2793-2ED3-E587-FE34-EA8AFBA7FE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Заметки 2">
            <a:extLst>
              <a:ext uri="{FF2B5EF4-FFF2-40B4-BE49-F238E27FC236}">
                <a16:creationId xmlns:a16="http://schemas.microsoft.com/office/drawing/2014/main" id="{7680B5E7-304B-EDEF-C5AC-47152F410E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C669309E-7979-34D7-1AF5-CC959A7F751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F1DB15-089B-A743-BBE8-3145BD5BED7E}" type="slidenum">
              <a:rPr lang="ru-RU" altLang="en-US">
                <a:latin typeface="Calibri" panose="020F0502020204030204" pitchFamily="34" charset="0"/>
              </a:rPr>
              <a:pPr eaLnBrk="1" hangingPunct="1"/>
              <a:t>27</a:t>
            </a:fld>
            <a:endParaRPr lang="ru-RU" altLang="en-US">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Образ слайда 1">
            <a:extLst>
              <a:ext uri="{FF2B5EF4-FFF2-40B4-BE49-F238E27FC236}">
                <a16:creationId xmlns:a16="http://schemas.microsoft.com/office/drawing/2014/main" id="{AF16FE09-9AA1-A462-E65C-565D424DEE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Заметки 2">
            <a:extLst>
              <a:ext uri="{FF2B5EF4-FFF2-40B4-BE49-F238E27FC236}">
                <a16:creationId xmlns:a16="http://schemas.microsoft.com/office/drawing/2014/main" id="{6D8B6829-C78C-5CE5-6886-DB1799D446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D13486CA-9101-DB74-D222-0CB787B6E78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4674DC-430B-3443-B7B0-299D071EAF71}" type="slidenum">
              <a:rPr lang="ru-RU" altLang="en-US">
                <a:latin typeface="Calibri" panose="020F0502020204030204" pitchFamily="34" charset="0"/>
              </a:rPr>
              <a:pPr eaLnBrk="1" hangingPunct="1"/>
              <a:t>28</a:t>
            </a:fld>
            <a:endParaRPr lang="ru-RU" altLang="en-US">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Образ слайда 1">
            <a:extLst>
              <a:ext uri="{FF2B5EF4-FFF2-40B4-BE49-F238E27FC236}">
                <a16:creationId xmlns:a16="http://schemas.microsoft.com/office/drawing/2014/main" id="{98F70BA1-CEFD-90B1-3D5D-C8DB4826F3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Заметки 2">
            <a:extLst>
              <a:ext uri="{FF2B5EF4-FFF2-40B4-BE49-F238E27FC236}">
                <a16:creationId xmlns:a16="http://schemas.microsoft.com/office/drawing/2014/main" id="{3CB12824-907C-AD61-4CE9-A59A27AF9D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CFDA1540-F202-9E72-BB70-2F8CBE9D802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A90C38-BED0-CF42-8808-63471A567E4A}" type="slidenum">
              <a:rPr lang="ru-RU" altLang="en-US">
                <a:latin typeface="Calibri" panose="020F0502020204030204" pitchFamily="34" charset="0"/>
              </a:rPr>
              <a:pPr eaLnBrk="1" hangingPunct="1"/>
              <a:t>29</a:t>
            </a:fld>
            <a:endParaRPr lang="ru-RU"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Образ слайда 1">
            <a:extLst>
              <a:ext uri="{FF2B5EF4-FFF2-40B4-BE49-F238E27FC236}">
                <a16:creationId xmlns:a16="http://schemas.microsoft.com/office/drawing/2014/main" id="{C655E5B9-453F-3EE8-B071-AED8660A72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Заметки 2">
            <a:extLst>
              <a:ext uri="{FF2B5EF4-FFF2-40B4-BE49-F238E27FC236}">
                <a16:creationId xmlns:a16="http://schemas.microsoft.com/office/drawing/2014/main" id="{D02820DA-1F91-D239-7342-D23A00782D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95DFAFBD-2E88-D12F-9FD1-688D6F8E9FAD}"/>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6093DB-ED74-6142-836A-A00DAB217026}" type="slidenum">
              <a:rPr lang="ru-RU" altLang="en-US">
                <a:latin typeface="Calibri" panose="020F0502020204030204" pitchFamily="34" charset="0"/>
              </a:rPr>
              <a:pPr eaLnBrk="1" hangingPunct="1"/>
              <a:t>30</a:t>
            </a:fld>
            <a:endParaRPr lang="ru-RU" altLang="en-US">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Образ слайда 1">
            <a:extLst>
              <a:ext uri="{FF2B5EF4-FFF2-40B4-BE49-F238E27FC236}">
                <a16:creationId xmlns:a16="http://schemas.microsoft.com/office/drawing/2014/main" id="{E233D859-CCC2-9ABE-BBCF-595619D834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Заметки 2">
            <a:extLst>
              <a:ext uri="{FF2B5EF4-FFF2-40B4-BE49-F238E27FC236}">
                <a16:creationId xmlns:a16="http://schemas.microsoft.com/office/drawing/2014/main" id="{5AFCA354-63AE-92FF-ED91-7EC7F52F75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059C4471-C141-BE94-1F3A-DBAC11119B0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1D6D6F-E25C-5246-9AB9-E5E14483D46E}" type="slidenum">
              <a:rPr lang="ru-RU" altLang="en-US">
                <a:latin typeface="Calibri" panose="020F0502020204030204" pitchFamily="34" charset="0"/>
              </a:rPr>
              <a:pPr eaLnBrk="1" hangingPunct="1"/>
              <a:t>31</a:t>
            </a:fld>
            <a:endParaRPr lang="ru-RU" altLang="en-US">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Образ слайда 1">
            <a:extLst>
              <a:ext uri="{FF2B5EF4-FFF2-40B4-BE49-F238E27FC236}">
                <a16:creationId xmlns:a16="http://schemas.microsoft.com/office/drawing/2014/main" id="{69DEB511-39E5-70A3-2C8A-829624A599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Заметки 2">
            <a:extLst>
              <a:ext uri="{FF2B5EF4-FFF2-40B4-BE49-F238E27FC236}">
                <a16:creationId xmlns:a16="http://schemas.microsoft.com/office/drawing/2014/main" id="{8271D782-55E1-0720-3847-06BA899707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B27DA2C1-D451-7009-ACB3-5B0DA45E49B8}"/>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A8F03CA-C12D-B34A-9FCF-C753E48F20AE}" type="slidenum">
              <a:rPr lang="ru-RU" altLang="en-US">
                <a:latin typeface="Calibri" panose="020F0502020204030204" pitchFamily="34" charset="0"/>
              </a:rPr>
              <a:pPr eaLnBrk="1" hangingPunct="1"/>
              <a:t>32</a:t>
            </a:fld>
            <a:endParaRPr lang="ru-RU"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Образ слайда 1">
            <a:extLst>
              <a:ext uri="{FF2B5EF4-FFF2-40B4-BE49-F238E27FC236}">
                <a16:creationId xmlns:a16="http://schemas.microsoft.com/office/drawing/2014/main" id="{14E60711-3B87-C782-C3B9-5504146E2E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Заметки 2">
            <a:extLst>
              <a:ext uri="{FF2B5EF4-FFF2-40B4-BE49-F238E27FC236}">
                <a16:creationId xmlns:a16="http://schemas.microsoft.com/office/drawing/2014/main" id="{B6F36D19-C186-BACC-A293-7C4B7F258F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F49DD65D-4481-C025-CA15-2682DC822122}"/>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220572-FBC1-7E4A-A02B-892912A7AC77}" type="slidenum">
              <a:rPr lang="ru-RU" altLang="en-US">
                <a:latin typeface="Calibri" panose="020F0502020204030204" pitchFamily="34" charset="0"/>
              </a:rPr>
              <a:pPr eaLnBrk="1" hangingPunct="1"/>
              <a:t>33</a:t>
            </a:fld>
            <a:endParaRPr lang="ru-RU" altLang="en-US">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Образ слайда 1">
            <a:extLst>
              <a:ext uri="{FF2B5EF4-FFF2-40B4-BE49-F238E27FC236}">
                <a16:creationId xmlns:a16="http://schemas.microsoft.com/office/drawing/2014/main" id="{6DD6B39E-A2E3-3A39-933F-B3F11AFA6D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Заметки 2">
            <a:extLst>
              <a:ext uri="{FF2B5EF4-FFF2-40B4-BE49-F238E27FC236}">
                <a16:creationId xmlns:a16="http://schemas.microsoft.com/office/drawing/2014/main" id="{57847C93-D682-8559-110F-0147DC8D01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99294D1B-83DC-F10C-7F8B-541997941E3C}"/>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EAFEC1-10E0-F54A-8797-79ECD510A50C}" type="slidenum">
              <a:rPr lang="ru-RU" altLang="en-US">
                <a:latin typeface="Calibri" panose="020F0502020204030204" pitchFamily="34" charset="0"/>
              </a:rPr>
              <a:pPr eaLnBrk="1" hangingPunct="1"/>
              <a:t>34</a:t>
            </a:fld>
            <a:endParaRPr lang="ru-RU"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a:extLst>
              <a:ext uri="{FF2B5EF4-FFF2-40B4-BE49-F238E27FC236}">
                <a16:creationId xmlns:a16="http://schemas.microsoft.com/office/drawing/2014/main" id="{D801D181-A912-B0C3-D704-5FBAF83495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a:extLst>
              <a:ext uri="{FF2B5EF4-FFF2-40B4-BE49-F238E27FC236}">
                <a16:creationId xmlns:a16="http://schemas.microsoft.com/office/drawing/2014/main" id="{93D8E36A-CBBA-793A-ED8B-6ED9D981ED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A6EF6DDE-B485-2181-41BD-29AFE4E17584}"/>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DB7F512-AA21-0F4E-9D08-EFC1F3CBB169}" type="slidenum">
              <a:rPr lang="ru-RU" altLang="en-US">
                <a:latin typeface="Calibri" panose="020F0502020204030204" pitchFamily="34" charset="0"/>
              </a:rPr>
              <a:pPr eaLnBrk="1" hangingPunct="1"/>
              <a:t>35</a:t>
            </a:fld>
            <a:endParaRPr lang="ru-RU"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Образ слайда 1">
            <a:extLst>
              <a:ext uri="{FF2B5EF4-FFF2-40B4-BE49-F238E27FC236}">
                <a16:creationId xmlns:a16="http://schemas.microsoft.com/office/drawing/2014/main" id="{4AD55111-0209-31B9-4F31-FC19EC4E1B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Заметки 2">
            <a:extLst>
              <a:ext uri="{FF2B5EF4-FFF2-40B4-BE49-F238E27FC236}">
                <a16:creationId xmlns:a16="http://schemas.microsoft.com/office/drawing/2014/main" id="{F0AE9805-26C2-7CFE-9010-C5BE9D091B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B62A1234-D765-22FC-1E1E-E712A030D6B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1448BE-781E-4945-A539-577080E0E1CB}" type="slidenum">
              <a:rPr lang="ru-RU" altLang="en-US">
                <a:latin typeface="Calibri" panose="020F0502020204030204" pitchFamily="34" charset="0"/>
              </a:rPr>
              <a:pPr eaLnBrk="1" hangingPunct="1"/>
              <a:t>36</a:t>
            </a:fld>
            <a:endParaRPr lang="ru-RU"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Образ слайда 1">
            <a:extLst>
              <a:ext uri="{FF2B5EF4-FFF2-40B4-BE49-F238E27FC236}">
                <a16:creationId xmlns:a16="http://schemas.microsoft.com/office/drawing/2014/main" id="{F676F9C6-0E31-985F-C13B-A183E571EE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Заметки 2">
            <a:extLst>
              <a:ext uri="{FF2B5EF4-FFF2-40B4-BE49-F238E27FC236}">
                <a16:creationId xmlns:a16="http://schemas.microsoft.com/office/drawing/2014/main" id="{2BD92E62-2135-1DA8-C4F2-24CC994D9F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0A1EEBED-689A-FBF9-5445-55B15F734B8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A70660-4467-9A4B-8A19-D5BD4773EF3B}" type="slidenum">
              <a:rPr lang="ru-RU" altLang="en-US">
                <a:latin typeface="Calibri" panose="020F0502020204030204" pitchFamily="34" charset="0"/>
              </a:rPr>
              <a:pPr eaLnBrk="1" hangingPunct="1"/>
              <a:t>37</a:t>
            </a:fld>
            <a:endParaRPr lang="ru-RU" altLang="en-US">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Образ слайда 1">
            <a:extLst>
              <a:ext uri="{FF2B5EF4-FFF2-40B4-BE49-F238E27FC236}">
                <a16:creationId xmlns:a16="http://schemas.microsoft.com/office/drawing/2014/main" id="{120CC669-2DE5-77F5-2744-5277A84340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Заметки 2">
            <a:extLst>
              <a:ext uri="{FF2B5EF4-FFF2-40B4-BE49-F238E27FC236}">
                <a16:creationId xmlns:a16="http://schemas.microsoft.com/office/drawing/2014/main" id="{39DE8494-38CA-B66B-4AA9-C69D17DF39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ACC30A2D-FDF5-CCDA-DE1C-85987EEF82A6}"/>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EDF77A4-CDB4-644F-B72C-C243635E542F}" type="slidenum">
              <a:rPr lang="ru-RU" altLang="en-US">
                <a:latin typeface="Calibri" panose="020F0502020204030204" pitchFamily="34" charset="0"/>
              </a:rPr>
              <a:pPr eaLnBrk="1" hangingPunct="1"/>
              <a:t>38</a:t>
            </a:fld>
            <a:endParaRPr lang="ru-RU" altLang="en-US">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Образ слайда 1">
            <a:extLst>
              <a:ext uri="{FF2B5EF4-FFF2-40B4-BE49-F238E27FC236}">
                <a16:creationId xmlns:a16="http://schemas.microsoft.com/office/drawing/2014/main" id="{6A7BB56D-2175-2F32-8DB0-6411B0BB0E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Заметки 2">
            <a:extLst>
              <a:ext uri="{FF2B5EF4-FFF2-40B4-BE49-F238E27FC236}">
                <a16:creationId xmlns:a16="http://schemas.microsoft.com/office/drawing/2014/main" id="{05F34245-5201-CE01-42A3-1BB5FBE317F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01711DA8-3D36-DAF9-7635-7077B05E5DA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CCE92E-CBFF-A54A-B4BD-5777CB1BDD87}" type="slidenum">
              <a:rPr lang="ru-RU" altLang="en-US">
                <a:latin typeface="Calibri" panose="020F0502020204030204" pitchFamily="34" charset="0"/>
              </a:rPr>
              <a:pPr eaLnBrk="1" hangingPunct="1"/>
              <a:t>39</a:t>
            </a:fld>
            <a:endParaRPr lang="ru-RU" altLang="en-US">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Образ слайда 1">
            <a:extLst>
              <a:ext uri="{FF2B5EF4-FFF2-40B4-BE49-F238E27FC236}">
                <a16:creationId xmlns:a16="http://schemas.microsoft.com/office/drawing/2014/main" id="{C2257284-88A3-29A9-36BA-D54999614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Заметки 2">
            <a:extLst>
              <a:ext uri="{FF2B5EF4-FFF2-40B4-BE49-F238E27FC236}">
                <a16:creationId xmlns:a16="http://schemas.microsoft.com/office/drawing/2014/main" id="{488076FD-123F-9B48-AE81-E41748A658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1CF6395E-C552-1EFA-A56C-4C97F1FEF67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FFA958-7638-AB46-BD7A-E434B3BDAC5D}" type="slidenum">
              <a:rPr lang="ru-RU" altLang="en-US">
                <a:solidFill>
                  <a:srgbClr val="000000"/>
                </a:solidFill>
                <a:latin typeface="Calibri" panose="020F0502020204030204" pitchFamily="34" charset="0"/>
              </a:rPr>
              <a:pPr eaLnBrk="1" hangingPunct="1"/>
              <a:t>40</a:t>
            </a:fld>
            <a:endParaRPr lang="ru-RU" altLang="en-US">
              <a:solidFill>
                <a:srgbClr val="000000"/>
              </a:solidFill>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Образ слайда 1">
            <a:extLst>
              <a:ext uri="{FF2B5EF4-FFF2-40B4-BE49-F238E27FC236}">
                <a16:creationId xmlns:a16="http://schemas.microsoft.com/office/drawing/2014/main" id="{6ACDF602-3C79-463D-CE68-EC530B3FFE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Заметки 2">
            <a:extLst>
              <a:ext uri="{FF2B5EF4-FFF2-40B4-BE49-F238E27FC236}">
                <a16:creationId xmlns:a16="http://schemas.microsoft.com/office/drawing/2014/main" id="{316D41EE-B29D-8102-B28C-87EDC07A0B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BA950AF5-8B3B-4C7C-9760-D1B198F9A55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FC745D-92C5-2E49-B61C-C1EB454E871D}" type="slidenum">
              <a:rPr lang="ru-RU" altLang="en-US">
                <a:solidFill>
                  <a:srgbClr val="000000"/>
                </a:solidFill>
                <a:latin typeface="Calibri" panose="020F0502020204030204" pitchFamily="34" charset="0"/>
              </a:rPr>
              <a:pPr eaLnBrk="1" hangingPunct="1"/>
              <a:t>41</a:t>
            </a:fld>
            <a:endParaRPr lang="ru-RU" altLang="en-US">
              <a:solidFill>
                <a:srgbClr val="000000"/>
              </a:solidFill>
              <a:latin typeface="Calibri" panose="020F050202020403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Образ слайда 1">
            <a:extLst>
              <a:ext uri="{FF2B5EF4-FFF2-40B4-BE49-F238E27FC236}">
                <a16:creationId xmlns:a16="http://schemas.microsoft.com/office/drawing/2014/main" id="{357F403C-7B5E-8383-F20F-B5FAB89132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Заметки 2">
            <a:extLst>
              <a:ext uri="{FF2B5EF4-FFF2-40B4-BE49-F238E27FC236}">
                <a16:creationId xmlns:a16="http://schemas.microsoft.com/office/drawing/2014/main" id="{7622357B-2922-53A6-D65E-C45D4FFF2F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Номер слайда 3">
            <a:extLst>
              <a:ext uri="{FF2B5EF4-FFF2-40B4-BE49-F238E27FC236}">
                <a16:creationId xmlns:a16="http://schemas.microsoft.com/office/drawing/2014/main" id="{5890F1F9-BB1D-1868-4B97-4DC09D33230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2D3779-F47A-904F-A458-04AFBB22678D}" type="slidenum">
              <a:rPr lang="ru-RU" altLang="en-US">
                <a:solidFill>
                  <a:srgbClr val="000000"/>
                </a:solidFill>
                <a:latin typeface="Calibri" panose="020F0502020204030204" pitchFamily="34" charset="0"/>
              </a:rPr>
              <a:pPr eaLnBrk="1" hangingPunct="1"/>
              <a:t>42</a:t>
            </a:fld>
            <a:endParaRPr lang="ru-RU" altLang="en-US">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547FD7-772F-32D3-33B8-04DB153FA170}"/>
              </a:ext>
            </a:extLst>
          </p:cNvPr>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4AA004AD-A798-BC85-0731-F011DD9EE75E}"/>
              </a:ext>
            </a:extLst>
          </p:cNvPr>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F52FE707-1D70-1007-2999-BBD1F75E78C0}"/>
              </a:ext>
            </a:extLst>
          </p:cNvPr>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569D56EF-73F6-28DC-5F4B-65FA2BDD1036}"/>
              </a:ext>
            </a:extLst>
          </p:cNvPr>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a:extLst>
              <a:ext uri="{FF2B5EF4-FFF2-40B4-BE49-F238E27FC236}">
                <a16:creationId xmlns:a16="http://schemas.microsoft.com/office/drawing/2014/main" id="{C72B17B7-C368-3CCC-4053-C0E49190CA97}"/>
              </a:ext>
            </a:extLst>
          </p:cNvPr>
          <p:cNvSpPr>
            <a:spLocks noGrp="1"/>
          </p:cNvSpPr>
          <p:nvPr>
            <p:ph type="dt" sz="half" idx="10"/>
          </p:nvPr>
        </p:nvSpPr>
        <p:spPr/>
        <p:txBody>
          <a:bodyPr/>
          <a:lstStyle>
            <a:lvl1pPr>
              <a:defRPr/>
            </a:lvl1pPr>
          </a:lstStyle>
          <a:p>
            <a:pPr>
              <a:defRPr/>
            </a:pPr>
            <a:fld id="{3DE9D334-73E6-D246-8F36-81F4DBECF2DF}" type="datetimeFigureOut">
              <a:rPr lang="ru-RU"/>
              <a:pPr>
                <a:defRPr/>
              </a:pPr>
              <a:t>16.10.2026</a:t>
            </a:fld>
            <a:endParaRPr lang="ru-RU"/>
          </a:p>
        </p:txBody>
      </p:sp>
      <p:sp>
        <p:nvSpPr>
          <p:cNvPr id="9" name="Footer Placeholder 4">
            <a:extLst>
              <a:ext uri="{FF2B5EF4-FFF2-40B4-BE49-F238E27FC236}">
                <a16:creationId xmlns:a16="http://schemas.microsoft.com/office/drawing/2014/main" id="{04E04039-616D-66DF-E6E9-9E7C8D03C331}"/>
              </a:ext>
            </a:extLst>
          </p:cNvPr>
          <p:cNvSpPr>
            <a:spLocks noGrp="1"/>
          </p:cNvSpPr>
          <p:nvPr>
            <p:ph type="ftr" sz="quarter" idx="11"/>
          </p:nvPr>
        </p:nvSpPr>
        <p:spPr/>
        <p:txBody>
          <a:bodyPr/>
          <a:lstStyle>
            <a:lvl1pPr>
              <a:defRPr/>
            </a:lvl1pPr>
          </a:lstStyle>
          <a:p>
            <a:pPr>
              <a:defRPr/>
            </a:pPr>
            <a:endParaRPr lang="ru-RU"/>
          </a:p>
        </p:txBody>
      </p:sp>
      <p:sp>
        <p:nvSpPr>
          <p:cNvPr id="10" name="Slide Number Placeholder 5">
            <a:extLst>
              <a:ext uri="{FF2B5EF4-FFF2-40B4-BE49-F238E27FC236}">
                <a16:creationId xmlns:a16="http://schemas.microsoft.com/office/drawing/2014/main" id="{B4A191C6-DC1C-0CC5-76E4-498323D1FEB8}"/>
              </a:ext>
            </a:extLst>
          </p:cNvPr>
          <p:cNvSpPr>
            <a:spLocks noGrp="1"/>
          </p:cNvSpPr>
          <p:nvPr>
            <p:ph type="sldNum" sz="quarter" idx="12"/>
          </p:nvPr>
        </p:nvSpPr>
        <p:spPr/>
        <p:txBody>
          <a:bodyPr/>
          <a:lstStyle>
            <a:lvl1pPr>
              <a:defRPr/>
            </a:lvl1pPr>
          </a:lstStyle>
          <a:p>
            <a:fld id="{21C93148-D450-B749-8842-B4F2D2A26A75}" type="slidenum">
              <a:rPr lang="ru-RU" altLang="en-US"/>
              <a:pPr/>
              <a:t>‹#›</a:t>
            </a:fld>
            <a:endParaRPr lang="ru-RU" altLang="en-US"/>
          </a:p>
        </p:txBody>
      </p:sp>
    </p:spTree>
    <p:extLst>
      <p:ext uri="{BB962C8B-B14F-4D97-AF65-F5344CB8AC3E}">
        <p14:creationId xmlns:p14="http://schemas.microsoft.com/office/powerpoint/2010/main" val="3812187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Date Placeholder 3">
            <a:extLst>
              <a:ext uri="{FF2B5EF4-FFF2-40B4-BE49-F238E27FC236}">
                <a16:creationId xmlns:a16="http://schemas.microsoft.com/office/drawing/2014/main" id="{387BEA6F-DA9D-5ACE-BFEA-704065A492D1}"/>
              </a:ext>
            </a:extLst>
          </p:cNvPr>
          <p:cNvSpPr>
            <a:spLocks noGrp="1"/>
          </p:cNvSpPr>
          <p:nvPr>
            <p:ph type="dt" sz="half" idx="14"/>
          </p:nvPr>
        </p:nvSpPr>
        <p:spPr/>
        <p:txBody>
          <a:bodyPr/>
          <a:lstStyle>
            <a:lvl1pPr>
              <a:defRPr/>
            </a:lvl1pPr>
          </a:lstStyle>
          <a:p>
            <a:pPr>
              <a:defRPr/>
            </a:pPr>
            <a:fld id="{2ADCA728-8D74-8B4C-AE6B-20B6F58C4EBF}" type="datetimeFigureOut">
              <a:rPr lang="ru-RU"/>
              <a:pPr>
                <a:defRPr/>
              </a:pPr>
              <a:t>16.10.2026</a:t>
            </a:fld>
            <a:endParaRPr lang="ru-RU"/>
          </a:p>
        </p:txBody>
      </p:sp>
      <p:sp>
        <p:nvSpPr>
          <p:cNvPr id="3" name="Footer Placeholder 4">
            <a:extLst>
              <a:ext uri="{FF2B5EF4-FFF2-40B4-BE49-F238E27FC236}">
                <a16:creationId xmlns:a16="http://schemas.microsoft.com/office/drawing/2014/main" id="{E261D00D-7879-AE8C-0F2D-A15D38F09430}"/>
              </a:ext>
            </a:extLst>
          </p:cNvPr>
          <p:cNvSpPr>
            <a:spLocks noGrp="1"/>
          </p:cNvSpPr>
          <p:nvPr>
            <p:ph type="ftr" sz="quarter" idx="15"/>
          </p:nvPr>
        </p:nvSpPr>
        <p:spPr/>
        <p:txBody>
          <a:bodyPr/>
          <a:lstStyle>
            <a:lvl1pPr>
              <a:defRPr/>
            </a:lvl1pPr>
          </a:lstStyle>
          <a:p>
            <a:pPr>
              <a:defRPr/>
            </a:pPr>
            <a:endParaRPr lang="ru-RU"/>
          </a:p>
        </p:txBody>
      </p:sp>
      <p:sp>
        <p:nvSpPr>
          <p:cNvPr id="4" name="Slide Number Placeholder 5">
            <a:extLst>
              <a:ext uri="{FF2B5EF4-FFF2-40B4-BE49-F238E27FC236}">
                <a16:creationId xmlns:a16="http://schemas.microsoft.com/office/drawing/2014/main" id="{4C26FA96-29E8-23B2-106C-FD38A82704F5}"/>
              </a:ext>
            </a:extLst>
          </p:cNvPr>
          <p:cNvSpPr>
            <a:spLocks noGrp="1"/>
          </p:cNvSpPr>
          <p:nvPr>
            <p:ph type="sldNum" sz="quarter" idx="16"/>
          </p:nvPr>
        </p:nvSpPr>
        <p:spPr/>
        <p:txBody>
          <a:bodyPr/>
          <a:lstStyle>
            <a:lvl1pPr>
              <a:defRPr/>
            </a:lvl1pPr>
          </a:lstStyle>
          <a:p>
            <a:fld id="{5EA6A881-7EC2-E54F-BE8C-7E7966DCF742}" type="slidenum">
              <a:rPr lang="ru-RU" altLang="en-US"/>
              <a:pPr/>
              <a:t>‹#›</a:t>
            </a:fld>
            <a:endParaRPr lang="ru-RU" altLang="en-US"/>
          </a:p>
        </p:txBody>
      </p:sp>
    </p:spTree>
    <p:extLst>
      <p:ext uri="{BB962C8B-B14F-4D97-AF65-F5344CB8AC3E}">
        <p14:creationId xmlns:p14="http://schemas.microsoft.com/office/powerpoint/2010/main" val="722708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5733E53A-3B0B-5A0D-6E85-F772D9A5A627}"/>
              </a:ext>
            </a:extLst>
          </p:cNvPr>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7">
            <a:extLst>
              <a:ext uri="{FF2B5EF4-FFF2-40B4-BE49-F238E27FC236}">
                <a16:creationId xmlns:a16="http://schemas.microsoft.com/office/drawing/2014/main" id="{EEE151D5-0D48-296B-EE17-0083C8379521}"/>
              </a:ext>
            </a:extLst>
          </p:cNvPr>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8">
            <a:extLst>
              <a:ext uri="{FF2B5EF4-FFF2-40B4-BE49-F238E27FC236}">
                <a16:creationId xmlns:a16="http://schemas.microsoft.com/office/drawing/2014/main" id="{50D0CE0D-352F-C828-D4C6-9C56F84394B9}"/>
              </a:ext>
            </a:extLst>
          </p:cNvPr>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9">
            <a:extLst>
              <a:ext uri="{FF2B5EF4-FFF2-40B4-BE49-F238E27FC236}">
                <a16:creationId xmlns:a16="http://schemas.microsoft.com/office/drawing/2014/main" id="{95960128-FB2D-A79E-B42E-11A71F1C3A87}"/>
              </a:ext>
            </a:extLst>
          </p:cNvPr>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a:extLst>
              <a:ext uri="{FF2B5EF4-FFF2-40B4-BE49-F238E27FC236}">
                <a16:creationId xmlns:a16="http://schemas.microsoft.com/office/drawing/2014/main" id="{48A69E7F-2026-64C0-41A8-24AE6FA60FDD}"/>
              </a:ext>
            </a:extLst>
          </p:cNvPr>
          <p:cNvSpPr>
            <a:spLocks noGrp="1"/>
          </p:cNvSpPr>
          <p:nvPr>
            <p:ph type="dt" sz="half" idx="10"/>
          </p:nvPr>
        </p:nvSpPr>
        <p:spPr/>
        <p:txBody>
          <a:bodyPr/>
          <a:lstStyle>
            <a:lvl1pPr>
              <a:defRPr/>
            </a:lvl1pPr>
          </a:lstStyle>
          <a:p>
            <a:pPr>
              <a:defRPr/>
            </a:pPr>
            <a:fld id="{45391888-3303-1B48-B49A-A64D5495E701}" type="datetimeFigureOut">
              <a:rPr lang="ru-RU"/>
              <a:pPr>
                <a:defRPr/>
              </a:pPr>
              <a:t>16.10.2026</a:t>
            </a:fld>
            <a:endParaRPr lang="ru-RU"/>
          </a:p>
        </p:txBody>
      </p:sp>
      <p:sp>
        <p:nvSpPr>
          <p:cNvPr id="9" name="Footer Placeholder 4">
            <a:extLst>
              <a:ext uri="{FF2B5EF4-FFF2-40B4-BE49-F238E27FC236}">
                <a16:creationId xmlns:a16="http://schemas.microsoft.com/office/drawing/2014/main" id="{3D3E4AFF-3B74-B997-6656-10A1FDD0EBBD}"/>
              </a:ext>
            </a:extLst>
          </p:cNvPr>
          <p:cNvSpPr>
            <a:spLocks noGrp="1"/>
          </p:cNvSpPr>
          <p:nvPr>
            <p:ph type="ftr" sz="quarter" idx="11"/>
          </p:nvPr>
        </p:nvSpPr>
        <p:spPr/>
        <p:txBody>
          <a:bodyPr/>
          <a:lstStyle>
            <a:lvl1pPr>
              <a:defRPr/>
            </a:lvl1pPr>
          </a:lstStyle>
          <a:p>
            <a:pPr>
              <a:defRPr/>
            </a:pPr>
            <a:endParaRPr lang="ru-RU"/>
          </a:p>
        </p:txBody>
      </p:sp>
      <p:sp>
        <p:nvSpPr>
          <p:cNvPr id="10" name="Slide Number Placeholder 5">
            <a:extLst>
              <a:ext uri="{FF2B5EF4-FFF2-40B4-BE49-F238E27FC236}">
                <a16:creationId xmlns:a16="http://schemas.microsoft.com/office/drawing/2014/main" id="{F8468EE5-751E-6E62-4988-1CF9290648AF}"/>
              </a:ext>
            </a:extLst>
          </p:cNvPr>
          <p:cNvSpPr>
            <a:spLocks noGrp="1"/>
          </p:cNvSpPr>
          <p:nvPr>
            <p:ph type="sldNum" sz="quarter" idx="12"/>
          </p:nvPr>
        </p:nvSpPr>
        <p:spPr/>
        <p:txBody>
          <a:bodyPr/>
          <a:lstStyle>
            <a:lvl1pPr>
              <a:defRPr/>
            </a:lvl1pPr>
          </a:lstStyle>
          <a:p>
            <a:fld id="{83E949EC-574D-3242-80D3-F29AA7A76624}" type="slidenum">
              <a:rPr lang="ru-RU" altLang="en-US"/>
              <a:pPr/>
              <a:t>‹#›</a:t>
            </a:fld>
            <a:endParaRPr lang="ru-RU" altLang="en-US"/>
          </a:p>
        </p:txBody>
      </p:sp>
    </p:spTree>
    <p:extLst>
      <p:ext uri="{BB962C8B-B14F-4D97-AF65-F5344CB8AC3E}">
        <p14:creationId xmlns:p14="http://schemas.microsoft.com/office/powerpoint/2010/main" val="1931470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2" name="Date Placeholder 3">
            <a:extLst>
              <a:ext uri="{FF2B5EF4-FFF2-40B4-BE49-F238E27FC236}">
                <a16:creationId xmlns:a16="http://schemas.microsoft.com/office/drawing/2014/main" id="{9CA5B529-6000-60C9-5A81-F8FFFEDA7776}"/>
              </a:ext>
            </a:extLst>
          </p:cNvPr>
          <p:cNvSpPr>
            <a:spLocks noGrp="1"/>
          </p:cNvSpPr>
          <p:nvPr>
            <p:ph type="dt" sz="half" idx="15"/>
          </p:nvPr>
        </p:nvSpPr>
        <p:spPr/>
        <p:txBody>
          <a:bodyPr/>
          <a:lstStyle>
            <a:lvl1pPr>
              <a:defRPr/>
            </a:lvl1pPr>
          </a:lstStyle>
          <a:p>
            <a:pPr>
              <a:defRPr/>
            </a:pPr>
            <a:fld id="{A339B94F-7BD2-CD45-BCE9-CCED58CDB374}" type="datetimeFigureOut">
              <a:rPr lang="ru-RU"/>
              <a:pPr>
                <a:defRPr/>
              </a:pPr>
              <a:t>16.10.2026</a:t>
            </a:fld>
            <a:endParaRPr lang="ru-RU"/>
          </a:p>
        </p:txBody>
      </p:sp>
      <p:sp>
        <p:nvSpPr>
          <p:cNvPr id="3" name="Footer Placeholder 4">
            <a:extLst>
              <a:ext uri="{FF2B5EF4-FFF2-40B4-BE49-F238E27FC236}">
                <a16:creationId xmlns:a16="http://schemas.microsoft.com/office/drawing/2014/main" id="{F05D8521-02B6-3804-57CD-74DA19D6C6B3}"/>
              </a:ext>
            </a:extLst>
          </p:cNvPr>
          <p:cNvSpPr>
            <a:spLocks noGrp="1"/>
          </p:cNvSpPr>
          <p:nvPr>
            <p:ph type="ftr" sz="quarter" idx="16"/>
          </p:nvPr>
        </p:nvSpPr>
        <p:spPr/>
        <p:txBody>
          <a:bodyPr/>
          <a:lstStyle>
            <a:lvl1pPr>
              <a:defRPr/>
            </a:lvl1pPr>
          </a:lstStyle>
          <a:p>
            <a:pPr>
              <a:defRPr/>
            </a:pPr>
            <a:endParaRPr lang="ru-RU"/>
          </a:p>
        </p:txBody>
      </p:sp>
      <p:sp>
        <p:nvSpPr>
          <p:cNvPr id="4" name="Slide Number Placeholder 5">
            <a:extLst>
              <a:ext uri="{FF2B5EF4-FFF2-40B4-BE49-F238E27FC236}">
                <a16:creationId xmlns:a16="http://schemas.microsoft.com/office/drawing/2014/main" id="{FBD75ED4-7CFC-EA91-362A-5FF96192EB5D}"/>
              </a:ext>
            </a:extLst>
          </p:cNvPr>
          <p:cNvSpPr>
            <a:spLocks noGrp="1"/>
          </p:cNvSpPr>
          <p:nvPr>
            <p:ph type="sldNum" sz="quarter" idx="17"/>
          </p:nvPr>
        </p:nvSpPr>
        <p:spPr/>
        <p:txBody>
          <a:bodyPr/>
          <a:lstStyle>
            <a:lvl1pPr>
              <a:defRPr/>
            </a:lvl1pPr>
          </a:lstStyle>
          <a:p>
            <a:fld id="{C96B9C5B-89E7-C347-9C2F-EF33D3B555B6}" type="slidenum">
              <a:rPr lang="ru-RU" altLang="en-US"/>
              <a:pPr/>
              <a:t>‹#›</a:t>
            </a:fld>
            <a:endParaRPr lang="ru-RU" altLang="en-US"/>
          </a:p>
        </p:txBody>
      </p:sp>
    </p:spTree>
    <p:extLst>
      <p:ext uri="{BB962C8B-B14F-4D97-AF65-F5344CB8AC3E}">
        <p14:creationId xmlns:p14="http://schemas.microsoft.com/office/powerpoint/2010/main" val="398325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2" name="Date Placeholder 3">
            <a:extLst>
              <a:ext uri="{FF2B5EF4-FFF2-40B4-BE49-F238E27FC236}">
                <a16:creationId xmlns:a16="http://schemas.microsoft.com/office/drawing/2014/main" id="{91B2FC2D-D915-281C-89A6-C55BEB4BBC20}"/>
              </a:ext>
            </a:extLst>
          </p:cNvPr>
          <p:cNvSpPr>
            <a:spLocks noGrp="1"/>
          </p:cNvSpPr>
          <p:nvPr>
            <p:ph type="dt" sz="half" idx="10"/>
          </p:nvPr>
        </p:nvSpPr>
        <p:spPr/>
        <p:txBody>
          <a:bodyPr/>
          <a:lstStyle>
            <a:lvl1pPr>
              <a:defRPr/>
            </a:lvl1pPr>
          </a:lstStyle>
          <a:p>
            <a:pPr>
              <a:defRPr/>
            </a:pPr>
            <a:fld id="{4B81581F-7083-AF43-AA62-C3EDDAC7C584}" type="datetimeFigureOut">
              <a:rPr lang="ru-RU"/>
              <a:pPr>
                <a:defRPr/>
              </a:pPr>
              <a:t>16.10.2026</a:t>
            </a:fld>
            <a:endParaRPr lang="ru-RU"/>
          </a:p>
        </p:txBody>
      </p:sp>
      <p:sp>
        <p:nvSpPr>
          <p:cNvPr id="7" name="Footer Placeholder 4">
            <a:extLst>
              <a:ext uri="{FF2B5EF4-FFF2-40B4-BE49-F238E27FC236}">
                <a16:creationId xmlns:a16="http://schemas.microsoft.com/office/drawing/2014/main" id="{06E31D55-4587-94EB-4257-CE190386F1C1}"/>
              </a:ext>
            </a:extLst>
          </p:cNvPr>
          <p:cNvSpPr>
            <a:spLocks noGrp="1"/>
          </p:cNvSpPr>
          <p:nvPr>
            <p:ph type="ftr" sz="quarter" idx="11"/>
          </p:nvPr>
        </p:nvSpPr>
        <p:spPr/>
        <p:txBody>
          <a:bodyPr/>
          <a:lstStyle>
            <a:lvl1pPr>
              <a:defRPr/>
            </a:lvl1pPr>
          </a:lstStyle>
          <a:p>
            <a:pPr>
              <a:defRPr/>
            </a:pPr>
            <a:endParaRPr lang="ru-RU"/>
          </a:p>
        </p:txBody>
      </p:sp>
      <p:sp>
        <p:nvSpPr>
          <p:cNvPr id="8" name="Slide Number Placeholder 5">
            <a:extLst>
              <a:ext uri="{FF2B5EF4-FFF2-40B4-BE49-F238E27FC236}">
                <a16:creationId xmlns:a16="http://schemas.microsoft.com/office/drawing/2014/main" id="{EED2EC1C-691D-E48B-F3D7-9DBECE6B768F}"/>
              </a:ext>
            </a:extLst>
          </p:cNvPr>
          <p:cNvSpPr>
            <a:spLocks noGrp="1"/>
          </p:cNvSpPr>
          <p:nvPr>
            <p:ph type="sldNum" sz="quarter" idx="12"/>
          </p:nvPr>
        </p:nvSpPr>
        <p:spPr/>
        <p:txBody>
          <a:bodyPr/>
          <a:lstStyle>
            <a:lvl1pPr>
              <a:defRPr/>
            </a:lvl1pPr>
          </a:lstStyle>
          <a:p>
            <a:fld id="{4391608D-CD1B-E540-872C-4F20DCB6437B}" type="slidenum">
              <a:rPr lang="ru-RU" altLang="en-US"/>
              <a:pPr/>
              <a:t>‹#›</a:t>
            </a:fld>
            <a:endParaRPr lang="ru-RU" altLang="en-US"/>
          </a:p>
        </p:txBody>
      </p:sp>
    </p:spTree>
    <p:extLst>
      <p:ext uri="{BB962C8B-B14F-4D97-AF65-F5344CB8AC3E}">
        <p14:creationId xmlns:p14="http://schemas.microsoft.com/office/powerpoint/2010/main" val="393445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a:extLst>
              <a:ext uri="{FF2B5EF4-FFF2-40B4-BE49-F238E27FC236}">
                <a16:creationId xmlns:a16="http://schemas.microsoft.com/office/drawing/2014/main" id="{B7400859-4425-0C85-FE5C-17AA6E85481C}"/>
              </a:ext>
            </a:extLst>
          </p:cNvPr>
          <p:cNvSpPr>
            <a:spLocks noGrp="1"/>
          </p:cNvSpPr>
          <p:nvPr>
            <p:ph type="dt" sz="half" idx="10"/>
          </p:nvPr>
        </p:nvSpPr>
        <p:spPr/>
        <p:txBody>
          <a:bodyPr/>
          <a:lstStyle>
            <a:lvl1pPr>
              <a:defRPr/>
            </a:lvl1pPr>
          </a:lstStyle>
          <a:p>
            <a:pPr>
              <a:defRPr/>
            </a:pPr>
            <a:fld id="{912257AA-7EE8-3948-B21B-800FB045EF6D}" type="datetimeFigureOut">
              <a:rPr lang="ru-RU"/>
              <a:pPr>
                <a:defRPr/>
              </a:pPr>
              <a:t>16.10.2026</a:t>
            </a:fld>
            <a:endParaRPr lang="ru-RU"/>
          </a:p>
        </p:txBody>
      </p:sp>
      <p:sp>
        <p:nvSpPr>
          <p:cNvPr id="4" name="Footer Placeholder 4">
            <a:extLst>
              <a:ext uri="{FF2B5EF4-FFF2-40B4-BE49-F238E27FC236}">
                <a16:creationId xmlns:a16="http://schemas.microsoft.com/office/drawing/2014/main" id="{8C4FE98C-E802-8147-C75E-1005FD8DD7AD}"/>
              </a:ext>
            </a:extLst>
          </p:cNvPr>
          <p:cNvSpPr>
            <a:spLocks noGrp="1"/>
          </p:cNvSpPr>
          <p:nvPr>
            <p:ph type="ftr" sz="quarter" idx="11"/>
          </p:nvPr>
        </p:nvSpPr>
        <p:spPr/>
        <p:txBody>
          <a:bodyPr/>
          <a:lstStyle>
            <a:lvl1pPr>
              <a:defRPr/>
            </a:lvl1pPr>
          </a:lstStyle>
          <a:p>
            <a:pPr>
              <a:defRPr/>
            </a:pPr>
            <a:endParaRPr lang="ru-RU"/>
          </a:p>
        </p:txBody>
      </p:sp>
      <p:sp>
        <p:nvSpPr>
          <p:cNvPr id="5" name="Slide Number Placeholder 5">
            <a:extLst>
              <a:ext uri="{FF2B5EF4-FFF2-40B4-BE49-F238E27FC236}">
                <a16:creationId xmlns:a16="http://schemas.microsoft.com/office/drawing/2014/main" id="{A49FE32F-6D26-C5F4-6A61-5D0EFA49436B}"/>
              </a:ext>
            </a:extLst>
          </p:cNvPr>
          <p:cNvSpPr>
            <a:spLocks noGrp="1"/>
          </p:cNvSpPr>
          <p:nvPr>
            <p:ph type="sldNum" sz="quarter" idx="12"/>
          </p:nvPr>
        </p:nvSpPr>
        <p:spPr/>
        <p:txBody>
          <a:bodyPr/>
          <a:lstStyle>
            <a:lvl1pPr>
              <a:defRPr/>
            </a:lvl1pPr>
          </a:lstStyle>
          <a:p>
            <a:fld id="{9256E429-9101-CA44-AC90-73817F754C76}" type="slidenum">
              <a:rPr lang="ru-RU" altLang="en-US"/>
              <a:pPr/>
              <a:t>‹#›</a:t>
            </a:fld>
            <a:endParaRPr lang="ru-RU" altLang="en-US"/>
          </a:p>
        </p:txBody>
      </p:sp>
    </p:spTree>
    <p:extLst>
      <p:ext uri="{BB962C8B-B14F-4D97-AF65-F5344CB8AC3E}">
        <p14:creationId xmlns:p14="http://schemas.microsoft.com/office/powerpoint/2010/main" val="1203361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7D345BB-012B-1DEE-7174-FA54FD19B0CF}"/>
              </a:ext>
            </a:extLst>
          </p:cNvPr>
          <p:cNvSpPr>
            <a:spLocks noGrp="1"/>
          </p:cNvSpPr>
          <p:nvPr>
            <p:ph type="dt" sz="half" idx="10"/>
          </p:nvPr>
        </p:nvSpPr>
        <p:spPr/>
        <p:txBody>
          <a:bodyPr/>
          <a:lstStyle>
            <a:lvl1pPr>
              <a:defRPr/>
            </a:lvl1pPr>
          </a:lstStyle>
          <a:p>
            <a:pPr>
              <a:defRPr/>
            </a:pPr>
            <a:fld id="{E08D25CC-71EB-344B-BFCB-630519562F61}" type="datetimeFigureOut">
              <a:rPr lang="ru-RU"/>
              <a:pPr>
                <a:defRPr/>
              </a:pPr>
              <a:t>16.10.2026</a:t>
            </a:fld>
            <a:endParaRPr lang="ru-RU"/>
          </a:p>
        </p:txBody>
      </p:sp>
      <p:sp>
        <p:nvSpPr>
          <p:cNvPr id="3" name="Footer Placeholder 4">
            <a:extLst>
              <a:ext uri="{FF2B5EF4-FFF2-40B4-BE49-F238E27FC236}">
                <a16:creationId xmlns:a16="http://schemas.microsoft.com/office/drawing/2014/main" id="{C1BF3B77-0938-B759-7387-DE6D48672B5A}"/>
              </a:ext>
            </a:extLst>
          </p:cNvPr>
          <p:cNvSpPr>
            <a:spLocks noGrp="1"/>
          </p:cNvSpPr>
          <p:nvPr>
            <p:ph type="ftr" sz="quarter" idx="11"/>
          </p:nvPr>
        </p:nvSpPr>
        <p:spPr/>
        <p:txBody>
          <a:bodyPr/>
          <a:lstStyle>
            <a:lvl1pPr>
              <a:defRPr/>
            </a:lvl1pPr>
          </a:lstStyle>
          <a:p>
            <a:pPr>
              <a:defRPr/>
            </a:pPr>
            <a:endParaRPr lang="ru-RU"/>
          </a:p>
        </p:txBody>
      </p:sp>
      <p:sp>
        <p:nvSpPr>
          <p:cNvPr id="4" name="Slide Number Placeholder 5">
            <a:extLst>
              <a:ext uri="{FF2B5EF4-FFF2-40B4-BE49-F238E27FC236}">
                <a16:creationId xmlns:a16="http://schemas.microsoft.com/office/drawing/2014/main" id="{DDFBB0E3-5238-E9FA-0FC3-FEE0882ABE0A}"/>
              </a:ext>
            </a:extLst>
          </p:cNvPr>
          <p:cNvSpPr>
            <a:spLocks noGrp="1"/>
          </p:cNvSpPr>
          <p:nvPr>
            <p:ph type="sldNum" sz="quarter" idx="12"/>
          </p:nvPr>
        </p:nvSpPr>
        <p:spPr/>
        <p:txBody>
          <a:bodyPr/>
          <a:lstStyle>
            <a:lvl1pPr>
              <a:defRPr/>
            </a:lvl1pPr>
          </a:lstStyle>
          <a:p>
            <a:fld id="{EB3E22A3-1081-7F4C-A54D-694C173D0093}" type="slidenum">
              <a:rPr lang="ru-RU" altLang="en-US"/>
              <a:pPr/>
              <a:t>‹#›</a:t>
            </a:fld>
            <a:endParaRPr lang="ru-RU" altLang="en-US"/>
          </a:p>
        </p:txBody>
      </p:sp>
    </p:spTree>
    <p:extLst>
      <p:ext uri="{BB962C8B-B14F-4D97-AF65-F5344CB8AC3E}">
        <p14:creationId xmlns:p14="http://schemas.microsoft.com/office/powerpoint/2010/main" val="1150657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a:extLst>
              <a:ext uri="{FF2B5EF4-FFF2-40B4-BE49-F238E27FC236}">
                <a16:creationId xmlns:a16="http://schemas.microsoft.com/office/drawing/2014/main" id="{F52F58D3-1EF2-04A3-F9D9-8CD702CFF357}"/>
              </a:ext>
            </a:extLst>
          </p:cNvPr>
          <p:cNvSpPr>
            <a:spLocks noGrp="1"/>
          </p:cNvSpPr>
          <p:nvPr>
            <p:ph type="dt" sz="half" idx="10"/>
          </p:nvPr>
        </p:nvSpPr>
        <p:spPr/>
        <p:txBody>
          <a:bodyPr/>
          <a:lstStyle>
            <a:lvl1pPr>
              <a:defRPr/>
            </a:lvl1pPr>
          </a:lstStyle>
          <a:p>
            <a:pPr>
              <a:defRPr/>
            </a:pPr>
            <a:fld id="{79FBA179-5D8E-334B-A4FD-F0C4B248EA47}" type="datetimeFigureOut">
              <a:rPr lang="ru-RU"/>
              <a:pPr>
                <a:defRPr/>
              </a:pPr>
              <a:t>16.10.2026</a:t>
            </a:fld>
            <a:endParaRPr lang="ru-RU"/>
          </a:p>
        </p:txBody>
      </p:sp>
      <p:sp>
        <p:nvSpPr>
          <p:cNvPr id="6" name="Footer Placeholder 4">
            <a:extLst>
              <a:ext uri="{FF2B5EF4-FFF2-40B4-BE49-F238E27FC236}">
                <a16:creationId xmlns:a16="http://schemas.microsoft.com/office/drawing/2014/main" id="{3B6C1FEC-38FF-936F-A0C3-ED4CB9F204B9}"/>
              </a:ext>
            </a:extLst>
          </p:cNvPr>
          <p:cNvSpPr>
            <a:spLocks noGrp="1"/>
          </p:cNvSpPr>
          <p:nvPr>
            <p:ph type="ftr" sz="quarter" idx="11"/>
          </p:nvPr>
        </p:nvSpPr>
        <p:spPr/>
        <p:txBody>
          <a:bodyPr/>
          <a:lstStyle>
            <a:lvl1pPr>
              <a:defRPr/>
            </a:lvl1pPr>
          </a:lstStyle>
          <a:p>
            <a:pPr>
              <a:defRPr/>
            </a:pPr>
            <a:endParaRPr lang="ru-RU"/>
          </a:p>
        </p:txBody>
      </p:sp>
      <p:sp>
        <p:nvSpPr>
          <p:cNvPr id="7" name="Slide Number Placeholder 5">
            <a:extLst>
              <a:ext uri="{FF2B5EF4-FFF2-40B4-BE49-F238E27FC236}">
                <a16:creationId xmlns:a16="http://schemas.microsoft.com/office/drawing/2014/main" id="{32087EA8-812D-6C58-006A-A709FF517A05}"/>
              </a:ext>
            </a:extLst>
          </p:cNvPr>
          <p:cNvSpPr>
            <a:spLocks noGrp="1"/>
          </p:cNvSpPr>
          <p:nvPr>
            <p:ph type="sldNum" sz="quarter" idx="12"/>
          </p:nvPr>
        </p:nvSpPr>
        <p:spPr/>
        <p:txBody>
          <a:bodyPr/>
          <a:lstStyle>
            <a:lvl1pPr>
              <a:defRPr/>
            </a:lvl1pPr>
          </a:lstStyle>
          <a:p>
            <a:fld id="{7CB0FC76-E1F5-604E-B941-70A1341197DA}" type="slidenum">
              <a:rPr lang="ru-RU" altLang="en-US"/>
              <a:pPr/>
              <a:t>‹#›</a:t>
            </a:fld>
            <a:endParaRPr lang="ru-RU" altLang="en-US"/>
          </a:p>
        </p:txBody>
      </p:sp>
    </p:spTree>
    <p:extLst>
      <p:ext uri="{BB962C8B-B14F-4D97-AF65-F5344CB8AC3E}">
        <p14:creationId xmlns:p14="http://schemas.microsoft.com/office/powerpoint/2010/main" val="3869315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9DEF24-D145-8235-A138-2EA25FC89899}"/>
              </a:ext>
            </a:extLst>
          </p:cNvPr>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8">
            <a:extLst>
              <a:ext uri="{FF2B5EF4-FFF2-40B4-BE49-F238E27FC236}">
                <a16:creationId xmlns:a16="http://schemas.microsoft.com/office/drawing/2014/main" id="{5D7BBCF8-56BE-2178-7551-0E7BB4961D7E}"/>
              </a:ext>
            </a:extLst>
          </p:cNvPr>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ectangle 9">
            <a:extLst>
              <a:ext uri="{FF2B5EF4-FFF2-40B4-BE49-F238E27FC236}">
                <a16:creationId xmlns:a16="http://schemas.microsoft.com/office/drawing/2014/main" id="{35670E86-322A-7EDC-FE50-7031CE1CFB92}"/>
              </a:ext>
            </a:extLst>
          </p:cNvPr>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10">
            <a:extLst>
              <a:ext uri="{FF2B5EF4-FFF2-40B4-BE49-F238E27FC236}">
                <a16:creationId xmlns:a16="http://schemas.microsoft.com/office/drawing/2014/main" id="{DA40796E-0DDF-D203-046F-EA80D5EE05BB}"/>
              </a:ext>
            </a:extLst>
          </p:cNvPr>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ru-RU"/>
              <a:t>Образец заголовка</a:t>
            </a:r>
            <a:endParaRPr lang="en-US" dirty="0"/>
          </a:p>
        </p:txBody>
      </p:sp>
      <p:sp>
        <p:nvSpPr>
          <p:cNvPr id="9" name="Date Placeholder 4">
            <a:extLst>
              <a:ext uri="{FF2B5EF4-FFF2-40B4-BE49-F238E27FC236}">
                <a16:creationId xmlns:a16="http://schemas.microsoft.com/office/drawing/2014/main" id="{BCD71CBA-A636-8DD9-2A61-26A47E9FEC97}"/>
              </a:ext>
            </a:extLst>
          </p:cNvPr>
          <p:cNvSpPr>
            <a:spLocks noGrp="1"/>
          </p:cNvSpPr>
          <p:nvPr>
            <p:ph type="dt" sz="half" idx="10"/>
          </p:nvPr>
        </p:nvSpPr>
        <p:spPr/>
        <p:txBody>
          <a:bodyPr/>
          <a:lstStyle>
            <a:lvl1pPr>
              <a:defRPr/>
            </a:lvl1pPr>
          </a:lstStyle>
          <a:p>
            <a:pPr>
              <a:defRPr/>
            </a:pPr>
            <a:fld id="{ECFE374B-CB2B-014C-B30A-8E5F7C04A12D}" type="datetimeFigureOut">
              <a:rPr lang="ru-RU"/>
              <a:pPr>
                <a:defRPr/>
              </a:pPr>
              <a:t>16.10.2026</a:t>
            </a:fld>
            <a:endParaRPr lang="ru-RU"/>
          </a:p>
        </p:txBody>
      </p:sp>
      <p:sp>
        <p:nvSpPr>
          <p:cNvPr id="10" name="Footer Placeholder 5">
            <a:extLst>
              <a:ext uri="{FF2B5EF4-FFF2-40B4-BE49-F238E27FC236}">
                <a16:creationId xmlns:a16="http://schemas.microsoft.com/office/drawing/2014/main" id="{50134075-CEA2-C2B9-2304-A4836530CA1E}"/>
              </a:ext>
            </a:extLst>
          </p:cNvPr>
          <p:cNvSpPr>
            <a:spLocks noGrp="1"/>
          </p:cNvSpPr>
          <p:nvPr>
            <p:ph type="ftr" sz="quarter" idx="11"/>
          </p:nvPr>
        </p:nvSpPr>
        <p:spPr/>
        <p:txBody>
          <a:bodyPr/>
          <a:lstStyle>
            <a:lvl1pPr>
              <a:defRPr/>
            </a:lvl1pPr>
          </a:lstStyle>
          <a:p>
            <a:pPr>
              <a:defRPr/>
            </a:pPr>
            <a:endParaRPr lang="ru-RU"/>
          </a:p>
        </p:txBody>
      </p:sp>
      <p:sp>
        <p:nvSpPr>
          <p:cNvPr id="11" name="Slide Number Placeholder 6">
            <a:extLst>
              <a:ext uri="{FF2B5EF4-FFF2-40B4-BE49-F238E27FC236}">
                <a16:creationId xmlns:a16="http://schemas.microsoft.com/office/drawing/2014/main" id="{05F37873-5614-19EE-CDF4-4F7982F401AC}"/>
              </a:ext>
            </a:extLst>
          </p:cNvPr>
          <p:cNvSpPr>
            <a:spLocks noGrp="1"/>
          </p:cNvSpPr>
          <p:nvPr>
            <p:ph type="sldNum" sz="quarter" idx="12"/>
          </p:nvPr>
        </p:nvSpPr>
        <p:spPr/>
        <p:txBody>
          <a:bodyPr/>
          <a:lstStyle>
            <a:lvl1pPr>
              <a:defRPr/>
            </a:lvl1pPr>
          </a:lstStyle>
          <a:p>
            <a:fld id="{E64EDEA2-11D2-0F42-BB29-658021C247DD}" type="slidenum">
              <a:rPr lang="ru-RU" altLang="en-US"/>
              <a:pPr/>
              <a:t>‹#›</a:t>
            </a:fld>
            <a:endParaRPr lang="ru-RU" altLang="en-US"/>
          </a:p>
        </p:txBody>
      </p:sp>
    </p:spTree>
    <p:extLst>
      <p:ext uri="{BB962C8B-B14F-4D97-AF65-F5344CB8AC3E}">
        <p14:creationId xmlns:p14="http://schemas.microsoft.com/office/powerpoint/2010/main" val="1865414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a:extLst>
              <a:ext uri="{FF2B5EF4-FFF2-40B4-BE49-F238E27FC236}">
                <a16:creationId xmlns:a16="http://schemas.microsoft.com/office/drawing/2014/main" id="{0CCFC024-BCDF-5D37-A029-9F045F7CE392}"/>
              </a:ext>
            </a:extLst>
          </p:cNvPr>
          <p:cNvSpPr>
            <a:spLocks noGrp="1"/>
          </p:cNvSpPr>
          <p:nvPr>
            <p:ph type="dt" sz="half" idx="10"/>
          </p:nvPr>
        </p:nvSpPr>
        <p:spPr/>
        <p:txBody>
          <a:bodyPr/>
          <a:lstStyle>
            <a:lvl1pPr>
              <a:defRPr/>
            </a:lvl1pPr>
          </a:lstStyle>
          <a:p>
            <a:pPr>
              <a:defRPr/>
            </a:pPr>
            <a:fld id="{48DF4A57-1E8B-1442-803E-0326493F0A77}" type="datetimeFigureOut">
              <a:rPr lang="ru-RU"/>
              <a:pPr>
                <a:defRPr/>
              </a:pPr>
              <a:t>16.10.2026</a:t>
            </a:fld>
            <a:endParaRPr lang="ru-RU"/>
          </a:p>
        </p:txBody>
      </p:sp>
      <p:sp>
        <p:nvSpPr>
          <p:cNvPr id="5" name="Footer Placeholder 4">
            <a:extLst>
              <a:ext uri="{FF2B5EF4-FFF2-40B4-BE49-F238E27FC236}">
                <a16:creationId xmlns:a16="http://schemas.microsoft.com/office/drawing/2014/main" id="{1F3A035C-79FC-5CD4-46CF-1ADEF82B4C6B}"/>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56F11327-9CDF-554F-DADA-614C5E897942}"/>
              </a:ext>
            </a:extLst>
          </p:cNvPr>
          <p:cNvSpPr>
            <a:spLocks noGrp="1"/>
          </p:cNvSpPr>
          <p:nvPr>
            <p:ph type="sldNum" sz="quarter" idx="12"/>
          </p:nvPr>
        </p:nvSpPr>
        <p:spPr/>
        <p:txBody>
          <a:bodyPr/>
          <a:lstStyle>
            <a:lvl1pPr>
              <a:defRPr/>
            </a:lvl1pPr>
          </a:lstStyle>
          <a:p>
            <a:fld id="{0A41227F-2B4C-E140-A670-72FF9D2814FC}" type="slidenum">
              <a:rPr lang="ru-RU" altLang="en-US"/>
              <a:pPr/>
              <a:t>‹#›</a:t>
            </a:fld>
            <a:endParaRPr lang="ru-RU" altLang="en-US"/>
          </a:p>
        </p:txBody>
      </p:sp>
    </p:spTree>
    <p:extLst>
      <p:ext uri="{BB962C8B-B14F-4D97-AF65-F5344CB8AC3E}">
        <p14:creationId xmlns:p14="http://schemas.microsoft.com/office/powerpoint/2010/main" val="2282973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a:extLst>
              <a:ext uri="{FF2B5EF4-FFF2-40B4-BE49-F238E27FC236}">
                <a16:creationId xmlns:a16="http://schemas.microsoft.com/office/drawing/2014/main" id="{6692A0D3-F2E5-6BB2-80A7-CF331725400F}"/>
              </a:ext>
            </a:extLst>
          </p:cNvPr>
          <p:cNvSpPr>
            <a:spLocks noGrp="1"/>
          </p:cNvSpPr>
          <p:nvPr>
            <p:ph type="dt" sz="half" idx="10"/>
          </p:nvPr>
        </p:nvSpPr>
        <p:spPr/>
        <p:txBody>
          <a:bodyPr/>
          <a:lstStyle>
            <a:lvl1pPr>
              <a:defRPr/>
            </a:lvl1pPr>
          </a:lstStyle>
          <a:p>
            <a:pPr>
              <a:defRPr/>
            </a:pPr>
            <a:fld id="{BC219939-F8D1-904F-A294-72AF7873ADEA}" type="datetimeFigureOut">
              <a:rPr lang="ru-RU"/>
              <a:pPr>
                <a:defRPr/>
              </a:pPr>
              <a:t>16.10.2026</a:t>
            </a:fld>
            <a:endParaRPr lang="ru-RU"/>
          </a:p>
        </p:txBody>
      </p:sp>
      <p:sp>
        <p:nvSpPr>
          <p:cNvPr id="5" name="Footer Placeholder 4">
            <a:extLst>
              <a:ext uri="{FF2B5EF4-FFF2-40B4-BE49-F238E27FC236}">
                <a16:creationId xmlns:a16="http://schemas.microsoft.com/office/drawing/2014/main" id="{D21A6B06-434B-54BB-6083-2AA323B61D6F}"/>
              </a:ext>
            </a:extLst>
          </p:cNvPr>
          <p:cNvSpPr>
            <a:spLocks noGrp="1"/>
          </p:cNvSpPr>
          <p:nvPr>
            <p:ph type="ftr" sz="quarter" idx="11"/>
          </p:nvPr>
        </p:nvSpPr>
        <p:spPr/>
        <p:txBody>
          <a:bodyPr/>
          <a:lstStyle>
            <a:lvl1pPr>
              <a:defRPr/>
            </a:lvl1pPr>
          </a:lstStyle>
          <a:p>
            <a:pPr>
              <a:defRPr/>
            </a:pPr>
            <a:endParaRPr lang="ru-RU"/>
          </a:p>
        </p:txBody>
      </p:sp>
      <p:sp>
        <p:nvSpPr>
          <p:cNvPr id="6" name="Slide Number Placeholder 5">
            <a:extLst>
              <a:ext uri="{FF2B5EF4-FFF2-40B4-BE49-F238E27FC236}">
                <a16:creationId xmlns:a16="http://schemas.microsoft.com/office/drawing/2014/main" id="{5F37C247-16B5-7DD8-547A-B825142C7174}"/>
              </a:ext>
            </a:extLst>
          </p:cNvPr>
          <p:cNvSpPr>
            <a:spLocks noGrp="1"/>
          </p:cNvSpPr>
          <p:nvPr>
            <p:ph type="sldNum" sz="quarter" idx="12"/>
          </p:nvPr>
        </p:nvSpPr>
        <p:spPr/>
        <p:txBody>
          <a:bodyPr/>
          <a:lstStyle>
            <a:lvl1pPr>
              <a:defRPr/>
            </a:lvl1pPr>
          </a:lstStyle>
          <a:p>
            <a:fld id="{E593EC7E-44F0-D844-9F9F-6BD8DA269A4F}" type="slidenum">
              <a:rPr lang="ru-RU" altLang="en-US"/>
              <a:pPr/>
              <a:t>‹#›</a:t>
            </a:fld>
            <a:endParaRPr lang="ru-RU" altLang="en-US"/>
          </a:p>
        </p:txBody>
      </p:sp>
    </p:spTree>
    <p:extLst>
      <p:ext uri="{BB962C8B-B14F-4D97-AF65-F5344CB8AC3E}">
        <p14:creationId xmlns:p14="http://schemas.microsoft.com/office/powerpoint/2010/main" val="169716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3A92F1-9368-2FF0-1794-485A02D58109}"/>
              </a:ext>
            </a:extLst>
          </p:cNvPr>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4DF4FB24-30C1-EEF9-27DA-BC2FEBAD778B}"/>
              </a:ext>
            </a:extLst>
          </p:cNvPr>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a:extLst>
              <a:ext uri="{FF2B5EF4-FFF2-40B4-BE49-F238E27FC236}">
                <a16:creationId xmlns:a16="http://schemas.microsoft.com/office/drawing/2014/main" id="{2203E2A2-7526-0FB9-9634-A093B5521002}"/>
              </a:ext>
            </a:extLst>
          </p:cNvPr>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a:extLst>
              <a:ext uri="{FF2B5EF4-FFF2-40B4-BE49-F238E27FC236}">
                <a16:creationId xmlns:a16="http://schemas.microsoft.com/office/drawing/2014/main" id="{CFF79869-E803-C43B-800A-221B105E31E8}"/>
              </a:ext>
            </a:extLst>
          </p:cNvPr>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a:extLst>
              <a:ext uri="{FF2B5EF4-FFF2-40B4-BE49-F238E27FC236}">
                <a16:creationId xmlns:a16="http://schemas.microsoft.com/office/drawing/2014/main" id="{CA60B981-5877-599C-FAD8-3026882BA58E}"/>
              </a:ext>
            </a:extLst>
          </p:cNvPr>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a:extLst>
              <a:ext uri="{FF2B5EF4-FFF2-40B4-BE49-F238E27FC236}">
                <a16:creationId xmlns:a16="http://schemas.microsoft.com/office/drawing/2014/main" id="{F99E9BF5-2265-C9F5-590F-2383F819058A}"/>
              </a:ext>
            </a:extLst>
          </p:cNvPr>
          <p:cNvSpPr>
            <a:spLocks noGrp="1"/>
          </p:cNvSpPr>
          <p:nvPr>
            <p:ph type="body" idx="1"/>
          </p:nvPr>
        </p:nvSpPr>
        <p:spPr bwMode="auto">
          <a:xfrm>
            <a:off x="1143000" y="731838"/>
            <a:ext cx="64008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endParaRPr lang="en-US" altLang="en-US"/>
          </a:p>
        </p:txBody>
      </p:sp>
      <p:sp>
        <p:nvSpPr>
          <p:cNvPr id="4" name="Date Placeholder 3">
            <a:extLst>
              <a:ext uri="{FF2B5EF4-FFF2-40B4-BE49-F238E27FC236}">
                <a16:creationId xmlns:a16="http://schemas.microsoft.com/office/drawing/2014/main" id="{D5AF3CB4-E34C-BFDB-309F-CBDEA08E83A9}"/>
              </a:ext>
            </a:extLst>
          </p:cNvPr>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latin typeface="Arial" charset="0"/>
                <a:cs typeface="Arial" charset="0"/>
              </a:defRPr>
            </a:lvl1pPr>
          </a:lstStyle>
          <a:p>
            <a:pPr>
              <a:defRPr/>
            </a:pPr>
            <a:fld id="{E33F50BD-D555-6D42-9D12-5CBD96132BB8}" type="datetimeFigureOut">
              <a:rPr lang="ru-RU"/>
              <a:pPr>
                <a:defRPr/>
              </a:pPr>
              <a:t>16.10.2026</a:t>
            </a:fld>
            <a:endParaRPr lang="ru-RU"/>
          </a:p>
        </p:txBody>
      </p:sp>
      <p:sp>
        <p:nvSpPr>
          <p:cNvPr id="5" name="Footer Placeholder 4">
            <a:extLst>
              <a:ext uri="{FF2B5EF4-FFF2-40B4-BE49-F238E27FC236}">
                <a16:creationId xmlns:a16="http://schemas.microsoft.com/office/drawing/2014/main" id="{D6E24032-B8C6-1704-18F2-1B9D0C4E31D1}"/>
              </a:ext>
            </a:extLst>
          </p:cNvPr>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a:defRPr sz="1100" b="1">
                <a:solidFill>
                  <a:schemeClr val="tx1">
                    <a:lumMod val="50000"/>
                    <a:lumOff val="50000"/>
                  </a:schemeClr>
                </a:solidFill>
                <a:latin typeface="Arial" charset="0"/>
                <a:cs typeface="Arial" charset="0"/>
              </a:defRPr>
            </a:lvl1pPr>
          </a:lstStyle>
          <a:p>
            <a:pPr>
              <a:defRPr/>
            </a:pPr>
            <a:endParaRPr lang="ru-RU"/>
          </a:p>
        </p:txBody>
      </p:sp>
      <p:sp>
        <p:nvSpPr>
          <p:cNvPr id="6" name="Slide Number Placeholder 5">
            <a:extLst>
              <a:ext uri="{FF2B5EF4-FFF2-40B4-BE49-F238E27FC236}">
                <a16:creationId xmlns:a16="http://schemas.microsoft.com/office/drawing/2014/main" id="{79C591B8-7F21-A3B0-FFEB-BE715410222D}"/>
              </a:ext>
            </a:extLst>
          </p:cNvPr>
          <p:cNvSpPr>
            <a:spLocks noGrp="1"/>
          </p:cNvSpPr>
          <p:nvPr>
            <p:ph type="sldNum" sz="quarter" idx="4"/>
          </p:nvPr>
        </p:nvSpPr>
        <p:spPr>
          <a:xfrm>
            <a:off x="3810000" y="6172200"/>
            <a:ext cx="1828800" cy="365125"/>
          </a:xfrm>
          <a:prstGeom prst="rect">
            <a:avLst/>
          </a:prstGeom>
        </p:spPr>
        <p:txBody>
          <a:bodyPr vert="horz" wrap="square" lIns="91440" tIns="45720" rIns="91440" bIns="45720" numCol="1" anchor="ctr" anchorCtr="0" compatLnSpc="1">
            <a:prstTxWarp prst="textNoShape">
              <a:avLst/>
            </a:prstTxWarp>
          </a:bodyPr>
          <a:lstStyle>
            <a:lvl1pPr algn="ctr">
              <a:defRPr sz="1200" b="1">
                <a:solidFill>
                  <a:srgbClr val="7F7F7F"/>
                </a:solidFill>
              </a:defRPr>
            </a:lvl1pPr>
          </a:lstStyle>
          <a:p>
            <a:fld id="{23282CAC-8D4E-AA41-8996-4372AC271194}" type="slidenum">
              <a:rPr lang="ru-RU" altLang="en-US"/>
              <a:pPr/>
              <a:t>‹#›</a:t>
            </a:fld>
            <a:endParaRPr lang="ru-RU" altLang="en-US"/>
          </a:p>
        </p:txBody>
      </p:sp>
    </p:spTree>
  </p:cSld>
  <p:clrMap bg1="lt1" tx1="dk1" bg2="lt2" tx2="dk2" accent1="accent1" accent2="accent2" accent3="accent3" accent4="accent4" accent5="accent5" accent6="accent6" hlink="hlink" folHlink="folHlink"/>
  <p:sldLayoutIdLst>
    <p:sldLayoutId id="2147483767" r:id="rId1"/>
    <p:sldLayoutId id="2147483759" r:id="rId2"/>
    <p:sldLayoutId id="2147483768" r:id="rId3"/>
    <p:sldLayoutId id="2147483760" r:id="rId4"/>
    <p:sldLayoutId id="2147483761" r:id="rId5"/>
    <p:sldLayoutId id="2147483762" r:id="rId6"/>
    <p:sldLayoutId id="2147483763" r:id="rId7"/>
    <p:sldLayoutId id="2147483764" r:id="rId8"/>
    <p:sldLayoutId id="2147483769" r:id="rId9"/>
    <p:sldLayoutId id="2147483765" r:id="rId10"/>
    <p:sldLayoutId id="2147483766" r:id="rId11"/>
  </p:sldLayoutIdLst>
  <p:txStyles>
    <p:titleStyle>
      <a:lvl1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anose="02040502050405020303" pitchFamily="18" charset="0"/>
        <a:buChar char="*"/>
        <a:defRPr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Line 4">
            <a:extLst>
              <a:ext uri="{FF2B5EF4-FFF2-40B4-BE49-F238E27FC236}">
                <a16:creationId xmlns:a16="http://schemas.microsoft.com/office/drawing/2014/main" id="{DA499B69-584A-3FB1-A664-B846D723B586}"/>
              </a:ext>
            </a:extLst>
          </p:cNvPr>
          <p:cNvSpPr>
            <a:spLocks noChangeShapeType="1"/>
          </p:cNvSpPr>
          <p:nvPr/>
        </p:nvSpPr>
        <p:spPr bwMode="auto">
          <a:xfrm>
            <a:off x="1019175" y="2708275"/>
            <a:ext cx="71120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B542DE61-D977-68AC-370C-4C4F39219CB0}"/>
              </a:ext>
            </a:extLst>
          </p:cNvPr>
          <p:cNvSpPr/>
          <p:nvPr/>
        </p:nvSpPr>
        <p:spPr>
          <a:xfrm>
            <a:off x="457200" y="692150"/>
            <a:ext cx="8362950" cy="646113"/>
          </a:xfrm>
          <a:prstGeom prst="rect">
            <a:avLst/>
          </a:prstGeom>
        </p:spPr>
        <p:txBody>
          <a:bodyPr>
            <a:spAutoFit/>
          </a:bodyPr>
          <a:lstStyle/>
          <a:p>
            <a:pPr algn="just">
              <a:defRPr/>
            </a:pPr>
            <a:endParaRPr lang="ru-RU" dirty="0">
              <a:latin typeface="+mn-lt"/>
              <a:cs typeface="+mn-cs"/>
            </a:endParaRPr>
          </a:p>
          <a:p>
            <a:pPr algn="just">
              <a:defRPr/>
            </a:pPr>
            <a:endParaRPr lang="ru-RU" dirty="0">
              <a:cs typeface="+mn-cs"/>
            </a:endParaRPr>
          </a:p>
        </p:txBody>
      </p:sp>
      <p:sp>
        <p:nvSpPr>
          <p:cNvPr id="3" name="Прямоугольник 2">
            <a:extLst>
              <a:ext uri="{FF2B5EF4-FFF2-40B4-BE49-F238E27FC236}">
                <a16:creationId xmlns:a16="http://schemas.microsoft.com/office/drawing/2014/main" id="{41AFA69B-37C5-4615-711D-154225D7D1E9}"/>
              </a:ext>
            </a:extLst>
          </p:cNvPr>
          <p:cNvSpPr/>
          <p:nvPr/>
        </p:nvSpPr>
        <p:spPr>
          <a:xfrm>
            <a:off x="457200" y="750888"/>
            <a:ext cx="8229600" cy="369887"/>
          </a:xfrm>
          <a:prstGeom prst="rect">
            <a:avLst/>
          </a:prstGeom>
        </p:spPr>
        <p:txBody>
          <a:bodyPr>
            <a:spAutoFit/>
          </a:bodyPr>
          <a:lstStyle/>
          <a:p>
            <a:pPr algn="just">
              <a:defRPr/>
            </a:pPr>
            <a:r>
              <a:rPr lang="ru-RU" dirty="0">
                <a:latin typeface="Arial" charset="0"/>
                <a:cs typeface="Arial" charset="0"/>
              </a:rPr>
              <a:t>      </a:t>
            </a:r>
            <a:endParaRPr lang="ru-RU" dirty="0">
              <a:latin typeface="+mn-lt"/>
              <a:cs typeface="Arial" charset="0"/>
            </a:endParaRPr>
          </a:p>
        </p:txBody>
      </p:sp>
      <p:sp>
        <p:nvSpPr>
          <p:cNvPr id="5125" name="Прямоугольник 4">
            <a:extLst>
              <a:ext uri="{FF2B5EF4-FFF2-40B4-BE49-F238E27FC236}">
                <a16:creationId xmlns:a16="http://schemas.microsoft.com/office/drawing/2014/main" id="{6072B9C6-803E-3012-B544-6C97F74211CB}"/>
              </a:ext>
            </a:extLst>
          </p:cNvPr>
          <p:cNvSpPr>
            <a:spLocks noChangeArrowheads="1"/>
          </p:cNvSpPr>
          <p:nvPr/>
        </p:nvSpPr>
        <p:spPr bwMode="auto">
          <a:xfrm>
            <a:off x="4097338" y="5672138"/>
            <a:ext cx="949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a:latin typeface="Calibri" panose="020F0502020204030204" pitchFamily="34" charset="0"/>
                <a:cs typeface="Calibri" panose="020F0502020204030204" pitchFamily="34" charset="0"/>
              </a:rPr>
              <a:t>Москва</a:t>
            </a:r>
          </a:p>
        </p:txBody>
      </p:sp>
      <p:sp>
        <p:nvSpPr>
          <p:cNvPr id="5126" name="Прямоугольник 4">
            <a:extLst>
              <a:ext uri="{FF2B5EF4-FFF2-40B4-BE49-F238E27FC236}">
                <a16:creationId xmlns:a16="http://schemas.microsoft.com/office/drawing/2014/main" id="{10901FDA-EF74-3F15-030A-613CAF747994}"/>
              </a:ext>
            </a:extLst>
          </p:cNvPr>
          <p:cNvSpPr>
            <a:spLocks noChangeArrowheads="1"/>
          </p:cNvSpPr>
          <p:nvPr/>
        </p:nvSpPr>
        <p:spPr bwMode="auto">
          <a:xfrm>
            <a:off x="1019175" y="2767013"/>
            <a:ext cx="27416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i="1">
                <a:latin typeface="Calibri" panose="020F0502020204030204" pitchFamily="34" charset="0"/>
                <a:cs typeface="Calibri" panose="020F0502020204030204" pitchFamily="34" charset="0"/>
              </a:rPr>
              <a:t>Евсеева О.В. </a:t>
            </a:r>
          </a:p>
          <a:p>
            <a:pPr eaLnBrk="1" hangingPunct="1"/>
            <a:r>
              <a:rPr lang="ru-RU" altLang="en-US" i="1">
                <a:latin typeface="Calibri" panose="020F0502020204030204" pitchFamily="34" charset="0"/>
                <a:cs typeface="Calibri" panose="020F0502020204030204" pitchFamily="34" charset="0"/>
              </a:rPr>
              <a:t>Старший научный сотрудник</a:t>
            </a:r>
          </a:p>
          <a:p>
            <a:pPr eaLnBrk="1" hangingPunct="1"/>
            <a:r>
              <a:rPr lang="ru-RU" altLang="en-US" i="1">
                <a:latin typeface="Calibri" panose="020F0502020204030204" pitchFamily="34" charset="0"/>
                <a:cs typeface="Calibri" panose="020F0502020204030204" pitchFamily="34" charset="0"/>
              </a:rPr>
              <a:t>ЦЭМИ РАН</a:t>
            </a:r>
          </a:p>
        </p:txBody>
      </p:sp>
      <p:sp>
        <p:nvSpPr>
          <p:cNvPr id="4" name="Прямоугольник 3">
            <a:extLst>
              <a:ext uri="{FF2B5EF4-FFF2-40B4-BE49-F238E27FC236}">
                <a16:creationId xmlns:a16="http://schemas.microsoft.com/office/drawing/2014/main" id="{819F4AD1-81A5-0A8E-79BE-FA1001FE475C}"/>
              </a:ext>
            </a:extLst>
          </p:cNvPr>
          <p:cNvSpPr/>
          <p:nvPr/>
        </p:nvSpPr>
        <p:spPr>
          <a:xfrm>
            <a:off x="1146175" y="1628775"/>
            <a:ext cx="6985000" cy="830263"/>
          </a:xfrm>
          <a:prstGeom prst="rect">
            <a:avLst/>
          </a:prstGeom>
        </p:spPr>
        <p:txBody>
          <a:bodyPr>
            <a:spAutoFit/>
          </a:bodyPr>
          <a:lstStyle/>
          <a:p>
            <a:pPr algn="ctr">
              <a:defRPr/>
            </a:pPr>
            <a:r>
              <a:rPr lang="ru-RU" sz="2400" b="1" dirty="0">
                <a:solidFill>
                  <a:srgbClr val="002060"/>
                </a:solidFill>
                <a:effectLst>
                  <a:outerShdw blurRad="38100" dist="38100" dir="2700000" algn="tl">
                    <a:srgbClr val="000000">
                      <a:alpha val="43137"/>
                    </a:srgbClr>
                  </a:outerShdw>
                </a:effectLst>
                <a:latin typeface="Calibri" pitchFamily="34" charset="0"/>
                <a:cs typeface="Calibri" pitchFamily="34" charset="0"/>
              </a:rPr>
              <a:t>Анализ современных тенденций на мировом рынке углеводородов и место России на нем</a:t>
            </a:r>
          </a:p>
        </p:txBody>
      </p:sp>
      <p:pic>
        <p:nvPicPr>
          <p:cNvPr id="5128" name="Picture 9">
            <a:extLst>
              <a:ext uri="{FF2B5EF4-FFF2-40B4-BE49-F238E27FC236}">
                <a16:creationId xmlns:a16="http://schemas.microsoft.com/office/drawing/2014/main" id="{528E525B-9B00-D1F4-96C8-557C431ED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175" y="4799013"/>
            <a:ext cx="1789113" cy="124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9" name="Picture 10">
            <a:extLst>
              <a:ext uri="{FF2B5EF4-FFF2-40B4-BE49-F238E27FC236}">
                <a16:creationId xmlns:a16="http://schemas.microsoft.com/office/drawing/2014/main" id="{CABEB3F4-595E-8B73-16F0-BC0B2335B7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1413" y="4799013"/>
            <a:ext cx="1909762" cy="124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0DEE3BF-AD09-8B4C-6208-2C3A84341B2D}"/>
              </a:ext>
            </a:extLst>
          </p:cNvPr>
          <p:cNvSpPr>
            <a:spLocks noGrp="1" noChangeArrowheads="1"/>
          </p:cNvSpPr>
          <p:nvPr>
            <p:ph type="title"/>
          </p:nvPr>
        </p:nvSpPr>
        <p:spPr>
          <a:xfrm>
            <a:off x="469900" y="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ВВЕДЕНИЕ</a:t>
            </a:r>
          </a:p>
        </p:txBody>
      </p:sp>
      <p:sp>
        <p:nvSpPr>
          <p:cNvPr id="8196" name="Line 4">
            <a:extLst>
              <a:ext uri="{FF2B5EF4-FFF2-40B4-BE49-F238E27FC236}">
                <a16:creationId xmlns:a16="http://schemas.microsoft.com/office/drawing/2014/main" id="{9C6FBBEC-E207-F70F-4D0C-FCC96E3CC32D}"/>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A66F5F75-88EA-E976-791D-38B3257B7FBB}"/>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0529951F-0513-C5D7-4BD1-753FC2D17F2F}"/>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76B18BCB-DE05-AB9B-BB4E-F6D579BC6E44}"/>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6151" name="Прямоугольник 2">
            <a:extLst>
              <a:ext uri="{FF2B5EF4-FFF2-40B4-BE49-F238E27FC236}">
                <a16:creationId xmlns:a16="http://schemas.microsoft.com/office/drawing/2014/main" id="{D54152D5-CEBD-EF6F-76E5-0AB03AB88CC8}"/>
              </a:ext>
            </a:extLst>
          </p:cNvPr>
          <p:cNvSpPr>
            <a:spLocks noChangeArrowheads="1"/>
          </p:cNvSpPr>
          <p:nvPr/>
        </p:nvSpPr>
        <p:spPr bwMode="auto">
          <a:xfrm>
            <a:off x="554038" y="714375"/>
            <a:ext cx="8137525" cy="729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Font typeface="Arial" charset="0"/>
              <a:buChar char="•"/>
              <a:defRPr/>
            </a:pPr>
            <a:r>
              <a:rPr lang="ru-RU" dirty="0">
                <a:latin typeface="Calibri" pitchFamily="34" charset="0"/>
                <a:cs typeface="Calibri" pitchFamily="34" charset="0"/>
              </a:rPr>
              <a:t>Российско–украинский конфликт, разразившийся в 2022 г., спровоцировал геополитический кризис, оказавший существенное влияние на развитие мирового рынка углеводородов</a:t>
            </a:r>
          </a:p>
          <a:p>
            <a:pPr marL="285750" indent="-285750" algn="just">
              <a:buFont typeface="Arial" charset="0"/>
              <a:buChar char="•"/>
              <a:defRPr/>
            </a:pPr>
            <a:endParaRPr lang="ru-RU" dirty="0">
              <a:latin typeface="Calibri" pitchFamily="34" charset="0"/>
              <a:cs typeface="Calibri" pitchFamily="34" charset="0"/>
            </a:endParaRPr>
          </a:p>
          <a:p>
            <a:pPr marL="285750" indent="-285750" algn="just">
              <a:buFont typeface="Arial" charset="0"/>
              <a:buChar char="•"/>
              <a:defRPr/>
            </a:pPr>
            <a:r>
              <a:rPr lang="ru-RU" dirty="0">
                <a:latin typeface="Calibri" pitchFamily="34" charset="0"/>
                <a:cs typeface="Calibri" pitchFamily="34" charset="0"/>
              </a:rPr>
              <a:t>С целью давления на экономику России и на ее важнейший энергетический сектор западные страны приняли ряд политических и нормативных решений, направленных на поэтапный отказ от поставок российских углеводородов </a:t>
            </a:r>
          </a:p>
          <a:p>
            <a:pPr marL="285750" indent="-285750" algn="just">
              <a:buFont typeface="Arial" charset="0"/>
              <a:buChar char="•"/>
              <a:defRPr/>
            </a:pPr>
            <a:endParaRPr lang="ru-RU" dirty="0">
              <a:latin typeface="Calibri" pitchFamily="34" charset="0"/>
              <a:cs typeface="Calibri" pitchFamily="34" charset="0"/>
            </a:endParaRPr>
          </a:p>
          <a:p>
            <a:pPr marL="285750" indent="-285750" algn="just">
              <a:buFont typeface="Arial" charset="0"/>
              <a:buChar char="•"/>
              <a:defRPr/>
            </a:pPr>
            <a:r>
              <a:rPr lang="ru-RU" dirty="0">
                <a:latin typeface="Calibri" pitchFamily="34" charset="0"/>
                <a:cs typeface="Calibri" pitchFamily="34" charset="0"/>
              </a:rPr>
              <a:t>Политика санкций против энергетического сектора России, проводимая ЕС и США, приобрела системный долгосрочный характер и стала одним из драйверов изменения структуры мирового рынка нефти и газа</a:t>
            </a:r>
          </a:p>
          <a:p>
            <a:pPr marL="285750" indent="-285750" algn="just">
              <a:buFont typeface="Arial" charset="0"/>
              <a:buChar char="•"/>
              <a:defRPr/>
            </a:pPr>
            <a:endParaRPr lang="ru-RU" dirty="0">
              <a:latin typeface="Calibri" pitchFamily="34" charset="0"/>
              <a:cs typeface="Calibri" pitchFamily="34" charset="0"/>
            </a:endParaRPr>
          </a:p>
          <a:p>
            <a:pPr marL="285750" indent="-285750" algn="just">
              <a:buFont typeface="Arial" charset="0"/>
              <a:buChar char="•"/>
              <a:defRPr/>
            </a:pPr>
            <a:r>
              <a:rPr lang="ru-RU" dirty="0">
                <a:latin typeface="Calibri" pitchFamily="34" charset="0"/>
                <a:cs typeface="Calibri" pitchFamily="34" charset="0"/>
              </a:rPr>
              <a:t> За период с 2022 по 2025 гг. на глобальных мировых рынках нефти и газа сформировались новые тенденции, произошло перераспределение долей между ключевыми участниками, изменились направления международных торговых потоков</a:t>
            </a:r>
          </a:p>
          <a:p>
            <a:pPr algn="just">
              <a:defRPr/>
            </a:pPr>
            <a:r>
              <a:rPr lang="ru-RU" dirty="0">
                <a:latin typeface="Calibri" pitchFamily="34" charset="0"/>
                <a:cs typeface="Calibri" pitchFamily="34"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6BA9DB1-EFAF-1A6A-089F-EDEC3C3C53A7}"/>
              </a:ext>
            </a:extLst>
          </p:cNvPr>
          <p:cNvSpPr>
            <a:spLocks noGrp="1" noChangeArrowheads="1"/>
          </p:cNvSpPr>
          <p:nvPr>
            <p:ph type="title"/>
          </p:nvPr>
        </p:nvSpPr>
        <p:spPr>
          <a:xfrm>
            <a:off x="478997"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Комментарии</a:t>
            </a:r>
          </a:p>
        </p:txBody>
      </p:sp>
      <p:sp>
        <p:nvSpPr>
          <p:cNvPr id="8196" name="Line 4">
            <a:extLst>
              <a:ext uri="{FF2B5EF4-FFF2-40B4-BE49-F238E27FC236}">
                <a16:creationId xmlns:a16="http://schemas.microsoft.com/office/drawing/2014/main" id="{8509B095-1753-1A23-9958-0810A831AAAD}"/>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10F3F0A3-EBB9-6E41-E9AD-7F94C3DA0EA5}"/>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017FE31C-E767-BA61-9650-BDF73BF59DD5}"/>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01B89281-E726-E98B-E12A-9C91CBB026A3}"/>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6151" name="Прямоугольник 2">
            <a:extLst>
              <a:ext uri="{FF2B5EF4-FFF2-40B4-BE49-F238E27FC236}">
                <a16:creationId xmlns:a16="http://schemas.microsoft.com/office/drawing/2014/main" id="{AED7E8F4-6A68-1D77-BEC0-E16ED39703FA}"/>
              </a:ext>
            </a:extLst>
          </p:cNvPr>
          <p:cNvSpPr>
            <a:spLocks noChangeArrowheads="1"/>
          </p:cNvSpPr>
          <p:nvPr/>
        </p:nvSpPr>
        <p:spPr bwMode="auto">
          <a:xfrm>
            <a:off x="550863" y="711200"/>
            <a:ext cx="8137525" cy="840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Font typeface="Arial" pitchFamily="34" charset="0"/>
              <a:buChar char="•"/>
              <a:defRPr/>
            </a:pPr>
            <a:r>
              <a:rPr lang="ru-RU" dirty="0">
                <a:latin typeface="Calibri" pitchFamily="34" charset="0"/>
                <a:cs typeface="Calibri" pitchFamily="34" charset="0"/>
              </a:rPr>
              <a:t>Под мировым рынком углеводородов для целей данного исследования понимаются мировые рынки нефти и газа, а под энергетическим сектором России — совокупность нефтяной и газовой отраслей.</a:t>
            </a:r>
          </a:p>
          <a:p>
            <a:pPr algn="just">
              <a:defRPr/>
            </a:pPr>
            <a:endParaRPr lang="ru-RU" dirty="0">
              <a:latin typeface="Calibri" pitchFamily="34" charset="0"/>
              <a:cs typeface="Calibri" pitchFamily="34" charset="0"/>
            </a:endParaRPr>
          </a:p>
          <a:p>
            <a:pPr marL="285750" indent="-285750" algn="just">
              <a:buFont typeface="Arial" pitchFamily="34" charset="0"/>
              <a:buChar char="•"/>
              <a:defRPr/>
            </a:pPr>
            <a:r>
              <a:rPr lang="ru-RU" dirty="0">
                <a:latin typeface="Calibri" pitchFamily="34" charset="0"/>
                <a:cs typeface="Calibri" pitchFamily="34" charset="0"/>
              </a:rPr>
              <a:t>2021 год рассматривается как «докризисный», последующие годы характеризуются как «кризисные»</a:t>
            </a:r>
          </a:p>
          <a:p>
            <a:pPr marL="285750" indent="-285750" algn="just">
              <a:buFont typeface="Arial" pitchFamily="34" charset="0"/>
              <a:buChar char="•"/>
              <a:defRPr/>
            </a:pPr>
            <a:endParaRPr lang="ru-RU" dirty="0">
              <a:latin typeface="Calibri" pitchFamily="34" charset="0"/>
              <a:cs typeface="Calibri" pitchFamily="34" charset="0"/>
            </a:endParaRPr>
          </a:p>
          <a:p>
            <a:pPr marL="285750" indent="-285750" algn="just">
              <a:buFont typeface="Arial" pitchFamily="34" charset="0"/>
              <a:buChar char="•"/>
              <a:defRPr/>
            </a:pPr>
            <a:r>
              <a:rPr lang="ru-RU" dirty="0">
                <a:latin typeface="Calibri" pitchFamily="34" charset="0"/>
                <a:cs typeface="Calibri" pitchFamily="34" charset="0"/>
              </a:rPr>
              <a:t>В качестве информационной базы исследования использованы данные ежегодного статистического обзора </a:t>
            </a:r>
            <a:r>
              <a:rPr lang="ru-RU" dirty="0" err="1">
                <a:latin typeface="Calibri" pitchFamily="34" charset="0"/>
                <a:cs typeface="Calibri" pitchFamily="34" charset="0"/>
              </a:rPr>
              <a:t>Statistical</a:t>
            </a:r>
            <a:r>
              <a:rPr lang="ru-RU" dirty="0">
                <a:latin typeface="Calibri" pitchFamily="34" charset="0"/>
                <a:cs typeface="Calibri" pitchFamily="34" charset="0"/>
              </a:rPr>
              <a:t> </a:t>
            </a:r>
            <a:r>
              <a:rPr lang="ru-RU" dirty="0" err="1">
                <a:latin typeface="Calibri" pitchFamily="34" charset="0"/>
                <a:cs typeface="Calibri" pitchFamily="34" charset="0"/>
              </a:rPr>
              <a:t>Review</a:t>
            </a:r>
            <a:r>
              <a:rPr lang="ru-RU" dirty="0">
                <a:latin typeface="Calibri" pitchFamily="34" charset="0"/>
                <a:cs typeface="Calibri" pitchFamily="34" charset="0"/>
              </a:rPr>
              <a:t> </a:t>
            </a:r>
            <a:r>
              <a:rPr lang="ru-RU" dirty="0" err="1">
                <a:latin typeface="Calibri" pitchFamily="34" charset="0"/>
                <a:cs typeface="Calibri" pitchFamily="34" charset="0"/>
              </a:rPr>
              <a:t>of</a:t>
            </a:r>
            <a:r>
              <a:rPr lang="ru-RU" dirty="0">
                <a:latin typeface="Calibri" pitchFamily="34" charset="0"/>
                <a:cs typeface="Calibri" pitchFamily="34" charset="0"/>
              </a:rPr>
              <a:t> </a:t>
            </a:r>
            <a:r>
              <a:rPr lang="ru-RU" dirty="0" err="1">
                <a:latin typeface="Calibri" pitchFamily="34" charset="0"/>
                <a:cs typeface="Calibri" pitchFamily="34" charset="0"/>
              </a:rPr>
              <a:t>World</a:t>
            </a:r>
            <a:r>
              <a:rPr lang="ru-RU" dirty="0">
                <a:latin typeface="Calibri" pitchFamily="34" charset="0"/>
                <a:cs typeface="Calibri" pitchFamily="34" charset="0"/>
              </a:rPr>
              <a:t> </a:t>
            </a:r>
            <a:r>
              <a:rPr lang="ru-RU" dirty="0" err="1">
                <a:latin typeface="Calibri" pitchFamily="34" charset="0"/>
                <a:cs typeface="Calibri" pitchFamily="34" charset="0"/>
              </a:rPr>
              <a:t>Energy</a:t>
            </a:r>
            <a:r>
              <a:rPr lang="ru-RU" dirty="0">
                <a:latin typeface="Calibri" pitchFamily="34" charset="0"/>
                <a:cs typeface="Calibri" pitchFamily="34" charset="0"/>
              </a:rPr>
              <a:t>, публикуемого </a:t>
            </a:r>
            <a:r>
              <a:rPr lang="ru-RU" dirty="0" err="1">
                <a:latin typeface="Calibri" pitchFamily="34" charset="0"/>
                <a:cs typeface="Calibri" pitchFamily="34" charset="0"/>
              </a:rPr>
              <a:t>Energy</a:t>
            </a:r>
            <a:r>
              <a:rPr lang="ru-RU" dirty="0">
                <a:latin typeface="Calibri" pitchFamily="34" charset="0"/>
                <a:cs typeface="Calibri" pitchFamily="34" charset="0"/>
              </a:rPr>
              <a:t> </a:t>
            </a:r>
            <a:r>
              <a:rPr lang="ru-RU" dirty="0" err="1">
                <a:latin typeface="Calibri" pitchFamily="34" charset="0"/>
                <a:cs typeface="Calibri" pitchFamily="34" charset="0"/>
              </a:rPr>
              <a:t>Institute</a:t>
            </a:r>
            <a:r>
              <a:rPr lang="ru-RU" dirty="0">
                <a:latin typeface="Calibri" pitchFamily="34" charset="0"/>
                <a:cs typeface="Calibri" pitchFamily="34" charset="0"/>
              </a:rPr>
              <a:t> (ранее публикуемые ВР)</a:t>
            </a:r>
          </a:p>
          <a:p>
            <a:pPr marL="285750" indent="-285750" algn="just">
              <a:buFont typeface="Arial" pitchFamily="34" charset="0"/>
              <a:buChar char="•"/>
              <a:defRPr/>
            </a:pPr>
            <a:endParaRPr lang="ru-RU" dirty="0">
              <a:latin typeface="Calibri" pitchFamily="34" charset="0"/>
              <a:cs typeface="Calibri" pitchFamily="34" charset="0"/>
            </a:endParaRPr>
          </a:p>
          <a:p>
            <a:pPr marL="285750" indent="-285750" algn="just">
              <a:buFont typeface="Arial" pitchFamily="34" charset="0"/>
              <a:buChar char="•"/>
              <a:defRPr/>
            </a:pPr>
            <a:r>
              <a:rPr lang="ru-RU" i="1" dirty="0">
                <a:latin typeface="Calibri" pitchFamily="34" charset="0"/>
                <a:cs typeface="Calibri" pitchFamily="34" charset="0"/>
              </a:rPr>
              <a:t>Данные по производству природного газа, не включают газ, сжигаемый на факелах или утилизируемый повторно, данные по потреблению природного газа не включают природный газ, преобразованный в жидкое топливо. В связи с этим статистика по России, представленная в </a:t>
            </a:r>
            <a:r>
              <a:rPr lang="ru-RU" i="1" dirty="0" err="1">
                <a:latin typeface="Calibri" pitchFamily="34" charset="0"/>
                <a:cs typeface="Calibri" pitchFamily="34" charset="0"/>
              </a:rPr>
              <a:t>Statistical</a:t>
            </a:r>
            <a:r>
              <a:rPr lang="ru-RU" i="1" dirty="0">
                <a:latin typeface="Calibri" pitchFamily="34" charset="0"/>
                <a:cs typeface="Calibri" pitchFamily="34" charset="0"/>
              </a:rPr>
              <a:t> </a:t>
            </a:r>
            <a:r>
              <a:rPr lang="ru-RU" i="1" dirty="0" err="1">
                <a:latin typeface="Calibri" pitchFamily="34" charset="0"/>
                <a:cs typeface="Calibri" pitchFamily="34" charset="0"/>
              </a:rPr>
              <a:t>Review</a:t>
            </a:r>
            <a:r>
              <a:rPr lang="ru-RU" i="1" dirty="0">
                <a:latin typeface="Calibri" pitchFamily="34" charset="0"/>
                <a:cs typeface="Calibri" pitchFamily="34" charset="0"/>
              </a:rPr>
              <a:t>, отличается (в меньшую сторону) от данных, публикуемых в российских источниках, где суммарная добыча газа в России определяется, как сумма природного и попутного нефтяного газа</a:t>
            </a:r>
          </a:p>
          <a:p>
            <a:pPr marL="285750" indent="-285750" algn="just">
              <a:buFont typeface="Arial" pitchFamily="34" charset="0"/>
              <a:buChar char="•"/>
              <a:defRPr/>
            </a:pPr>
            <a:endParaRPr lang="ru-RU" dirty="0">
              <a:latin typeface="Calibri" pitchFamily="34" charset="0"/>
              <a:cs typeface="Calibri" pitchFamily="34" charset="0"/>
            </a:endParaRPr>
          </a:p>
          <a:p>
            <a:pPr algn="just">
              <a:defRPr/>
            </a:pPr>
            <a:endParaRPr lang="ru-RU" dirty="0">
              <a:latin typeface="Calibri" pitchFamily="34" charset="0"/>
              <a:cs typeface="Calibri" pitchFamily="34" charset="0"/>
            </a:endParaRPr>
          </a:p>
          <a:p>
            <a:pPr algn="just">
              <a:defRPr/>
            </a:pPr>
            <a:r>
              <a:rPr lang="ru-RU" dirty="0">
                <a:latin typeface="Calibri" pitchFamily="34" charset="0"/>
                <a:cs typeface="Calibri" pitchFamily="34"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9CE6033-590F-E3C9-567B-CF0D8B594F9F}"/>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39943BB9-5501-C199-96EB-C03759307DA1}"/>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6A957F64-BDFE-2763-9293-54081A7B9559}"/>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7175" name="Прямоугольник 2">
            <a:extLst>
              <a:ext uri="{FF2B5EF4-FFF2-40B4-BE49-F238E27FC236}">
                <a16:creationId xmlns:a16="http://schemas.microsoft.com/office/drawing/2014/main" id="{73E9E35E-67DA-1C4D-940B-41A8FB6C52C3}"/>
              </a:ext>
            </a:extLst>
          </p:cNvPr>
          <p:cNvSpPr>
            <a:spLocks noChangeArrowheads="1"/>
          </p:cNvSpPr>
          <p:nvPr/>
        </p:nvSpPr>
        <p:spPr bwMode="auto">
          <a:xfrm>
            <a:off x="611188" y="836613"/>
            <a:ext cx="6840537"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ru-RU" sz="2000" dirty="0">
                <a:solidFill>
                  <a:srgbClr val="7030A0"/>
                </a:solidFill>
                <a:effectLst>
                  <a:outerShdw blurRad="38100" dist="38100" dir="2700000" algn="tl">
                    <a:srgbClr val="000000">
                      <a:alpha val="43137"/>
                    </a:srgbClr>
                  </a:outerShdw>
                </a:effectLst>
                <a:latin typeface="Calibri" pitchFamily="34" charset="0"/>
                <a:cs typeface="Calibri" pitchFamily="34" charset="0"/>
              </a:rPr>
              <a:t>1. Политические решения ЕС и США за 4 кризисных года</a:t>
            </a:r>
          </a:p>
          <a:p>
            <a:pPr>
              <a:defRPr/>
            </a:pPr>
            <a:endParaRPr lang="ru-RU" sz="2000" dirty="0">
              <a:latin typeface="Calibri" pitchFamily="34" charset="0"/>
              <a:cs typeface="Calibri" pitchFamily="34" charset="0"/>
            </a:endParaRPr>
          </a:p>
          <a:p>
            <a:pPr>
              <a:defRPr/>
            </a:pPr>
            <a:r>
              <a:rPr lang="ru-RU" sz="2000" dirty="0">
                <a:latin typeface="Calibri" pitchFamily="34" charset="0"/>
                <a:cs typeface="Calibri" pitchFamily="34" charset="0"/>
              </a:rPr>
              <a:t>2. Энергетический сектор России под гнетом геополитики </a:t>
            </a:r>
          </a:p>
          <a:p>
            <a:pPr>
              <a:defRPr/>
            </a:pPr>
            <a:endParaRPr lang="ru-RU" sz="2000" dirty="0">
              <a:latin typeface="Calibri" pitchFamily="34" charset="0"/>
              <a:cs typeface="Calibri" pitchFamily="34" charset="0"/>
            </a:endParaRPr>
          </a:p>
          <a:p>
            <a:pPr>
              <a:defRPr/>
            </a:pPr>
            <a:r>
              <a:rPr lang="ru-RU" sz="2000" dirty="0">
                <a:latin typeface="Calibri" pitchFamily="34" charset="0"/>
                <a:cs typeface="Calibri" pitchFamily="34" charset="0"/>
              </a:rPr>
              <a:t>3. Изменения на мировом рынке углеводородов</a:t>
            </a:r>
          </a:p>
          <a:p>
            <a:pPr>
              <a:defRPr/>
            </a:pPr>
            <a:r>
              <a:rPr lang="ru-RU" sz="2000" dirty="0">
                <a:latin typeface="Calibri" pitchFamily="34" charset="0"/>
                <a:cs typeface="Calibri" pitchFamily="34" charset="0"/>
              </a:rPr>
              <a:t>    Итоги 4х кризисных лет</a:t>
            </a:r>
          </a:p>
          <a:p>
            <a:pPr>
              <a:defRPr/>
            </a:pPr>
            <a:endParaRPr lang="ru-RU" sz="2000" dirty="0">
              <a:latin typeface="Calibri" pitchFamily="34" charset="0"/>
              <a:cs typeface="Calibri" pitchFamily="34" charset="0"/>
            </a:endParaRPr>
          </a:p>
          <a:p>
            <a:pPr>
              <a:defRPr/>
            </a:pPr>
            <a:r>
              <a:rPr lang="ru-RU" sz="2000" dirty="0">
                <a:latin typeface="Calibri" pitchFamily="34" charset="0"/>
                <a:cs typeface="Calibri" pitchFamily="34" charset="0"/>
              </a:rPr>
              <a:t>4. Выводы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7C3B131B-D9B6-7C4C-60B2-3BC14093164A}"/>
              </a:ext>
            </a:extLst>
          </p:cNvPr>
          <p:cNvSpPr>
            <a:spLocks noGrp="1" noChangeArrowheads="1"/>
          </p:cNvSpPr>
          <p:nvPr>
            <p:ph type="title"/>
          </p:nvPr>
        </p:nvSpPr>
        <p:spPr>
          <a:xfrm>
            <a:off x="469900" y="72159"/>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Политические действия ЕС и США</a:t>
            </a:r>
            <a:br>
              <a:rPr lang="ru-RU" sz="1800" dirty="0">
                <a:solidFill>
                  <a:srgbClr val="7030A0"/>
                </a:solidFill>
                <a:cs typeface="Calibri" pitchFamily="34" charset="0"/>
              </a:rPr>
            </a:br>
            <a:endParaRPr lang="ru-RU" sz="1800" dirty="0">
              <a:solidFill>
                <a:srgbClr val="7030A0"/>
              </a:solidFill>
              <a:cs typeface="Calibri" pitchFamily="34" charset="0"/>
            </a:endParaRPr>
          </a:p>
        </p:txBody>
      </p:sp>
      <p:sp>
        <p:nvSpPr>
          <p:cNvPr id="8196" name="Line 4">
            <a:extLst>
              <a:ext uri="{FF2B5EF4-FFF2-40B4-BE49-F238E27FC236}">
                <a16:creationId xmlns:a16="http://schemas.microsoft.com/office/drawing/2014/main" id="{345A94C2-B220-BCEF-7401-56A6025FA9D7}"/>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B1C5E3CC-9AE2-36D4-FDA5-E97565C7693A}"/>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69900405-EB1C-30A9-CCC5-0C6F619FB3B6}"/>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D5CD5B2B-2D1F-A9A6-678F-860C6D0FD039}"/>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9223" name="Прямоугольник 10">
            <a:extLst>
              <a:ext uri="{FF2B5EF4-FFF2-40B4-BE49-F238E27FC236}">
                <a16:creationId xmlns:a16="http://schemas.microsoft.com/office/drawing/2014/main" id="{EE058B12-E138-CFA7-F809-2AF301ADF543}"/>
              </a:ext>
            </a:extLst>
          </p:cNvPr>
          <p:cNvSpPr>
            <a:spLocks noChangeArrowheads="1"/>
          </p:cNvSpPr>
          <p:nvPr/>
        </p:nvSpPr>
        <p:spPr bwMode="auto">
          <a:xfrm>
            <a:off x="560388" y="596900"/>
            <a:ext cx="81153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В марте 2022 г. США ввели эмбарго на поставку нефти и нефтепродуктов</a:t>
            </a: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Прямое газовое эмбарго введено не было, однако ЕС успешно реализовал комплекс мер по снижению зависимости от российского газа. Эти меры включали сокращение потребления, рост доли возобновляемых источников энергии и масштабное расширение импорта сжиженного природного газа</a:t>
            </a: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Еврокомиссия утвердила программу REPowerEU («Доступная, безопасная и устойчивая энергия для Европы»), ориентированную на достижение энергетической независимости от российского газа</a:t>
            </a: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Наряду с мерами по укреплению энергетической независимости, страны ЕC и СШA реализовали широкий комплекс санкционных ограничений в отношении российского энергетического сектора</a:t>
            </a: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Серьезную борьбу ЕС и США вели и ведут против «теневого флота» России. За период с 2022 по июнь 2026 гг. под санкции попало в общей сложности около 700 танкеров, задействованных в транспортировке российской нефти</a:t>
            </a: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DA95922-858E-DCA5-FD3B-76F80B556C0E}"/>
              </a:ext>
            </a:extLst>
          </p:cNvPr>
          <p:cNvSpPr>
            <a:spLocks noGrp="1" noChangeArrowheads="1"/>
          </p:cNvSpPr>
          <p:nvPr>
            <p:ph type="title"/>
          </p:nvPr>
        </p:nvSpPr>
        <p:spPr>
          <a:xfrm>
            <a:off x="469900" y="72159"/>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Санкции против российской нефтегазовой отрасли за 2022-2026 гг.</a:t>
            </a:r>
          </a:p>
        </p:txBody>
      </p:sp>
      <p:sp>
        <p:nvSpPr>
          <p:cNvPr id="8196" name="Line 4">
            <a:extLst>
              <a:ext uri="{FF2B5EF4-FFF2-40B4-BE49-F238E27FC236}">
                <a16:creationId xmlns:a16="http://schemas.microsoft.com/office/drawing/2014/main" id="{932EDFAC-065E-2C5B-0E27-932F1A333474}"/>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13634FE8-0F1F-8AB5-A7E5-03CC20ADA4E1}"/>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02D3C081-7DDF-2EB0-61B2-5BCCED1F3015}"/>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FD6B3F8C-5D13-D695-DCB4-69E5664572E6}"/>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10247" name="Прямоугольник 2">
            <a:extLst>
              <a:ext uri="{FF2B5EF4-FFF2-40B4-BE49-F238E27FC236}">
                <a16:creationId xmlns:a16="http://schemas.microsoft.com/office/drawing/2014/main" id="{37619E51-155B-6A38-73A3-F69495B8C363}"/>
              </a:ext>
            </a:extLst>
          </p:cNvPr>
          <p:cNvSpPr>
            <a:spLocks noChangeArrowheads="1"/>
          </p:cNvSpPr>
          <p:nvPr/>
        </p:nvSpPr>
        <p:spPr bwMode="auto">
          <a:xfrm>
            <a:off x="469900" y="476250"/>
            <a:ext cx="8205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en-US">
                <a:latin typeface="Calibri" panose="020F0502020204030204" pitchFamily="34" charset="0"/>
                <a:cs typeface="Calibri" panose="020F0502020204030204" pitchFamily="34" charset="0"/>
              </a:rPr>
              <a:t>Хронология политических действий Евросоюза и США в отношении </a:t>
            </a:r>
          </a:p>
          <a:p>
            <a:pPr algn="ctr" eaLnBrk="1" hangingPunct="1"/>
            <a:r>
              <a:rPr lang="ru-RU" altLang="en-US">
                <a:latin typeface="Calibri" panose="020F0502020204030204" pitchFamily="34" charset="0"/>
                <a:cs typeface="Calibri" panose="020F0502020204030204" pitchFamily="34" charset="0"/>
              </a:rPr>
              <a:t>российской нефтегазовой отрасли</a:t>
            </a:r>
          </a:p>
        </p:txBody>
      </p:sp>
      <p:pic>
        <p:nvPicPr>
          <p:cNvPr id="10248" name="Picture 9">
            <a:extLst>
              <a:ext uri="{FF2B5EF4-FFF2-40B4-BE49-F238E27FC236}">
                <a16:creationId xmlns:a16="http://schemas.microsoft.com/office/drawing/2014/main" id="{69B0A722-1CA3-1F79-49FC-06F4AED82D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13" y="1117600"/>
            <a:ext cx="8104187"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7AD70D99-1986-2AC6-5674-BDF27F8FB8FC}"/>
              </a:ext>
            </a:extLst>
          </p:cNvPr>
          <p:cNvSpPr>
            <a:spLocks noGrp="1" noChangeArrowheads="1"/>
          </p:cNvSpPr>
          <p:nvPr>
            <p:ph type="title"/>
          </p:nvPr>
        </p:nvSpPr>
        <p:spPr>
          <a:xfrm>
            <a:off x="53975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Санкции против российской нефтегазовой отрасли за 2022-2026 гг.</a:t>
            </a:r>
          </a:p>
        </p:txBody>
      </p:sp>
      <p:sp>
        <p:nvSpPr>
          <p:cNvPr id="8196" name="Line 4">
            <a:extLst>
              <a:ext uri="{FF2B5EF4-FFF2-40B4-BE49-F238E27FC236}">
                <a16:creationId xmlns:a16="http://schemas.microsoft.com/office/drawing/2014/main" id="{6CEF7535-F32A-9785-9666-89C8C08ED8AD}"/>
              </a:ext>
            </a:extLst>
          </p:cNvPr>
          <p:cNvSpPr>
            <a:spLocks noChangeShapeType="1"/>
          </p:cNvSpPr>
          <p:nvPr/>
        </p:nvSpPr>
        <p:spPr bwMode="auto">
          <a:xfrm>
            <a:off x="457200" y="476250"/>
            <a:ext cx="824865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3FC80C2E-2700-DFA1-C48C-9429DA215BC4}"/>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88ECB88E-830D-31F1-D230-86BAD9AD6E05}"/>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03B2FA54-22E7-1078-775E-3D3764EB25D8}"/>
              </a:ext>
            </a:extLst>
          </p:cNvPr>
          <p:cNvSpPr/>
          <p:nvPr/>
        </p:nvSpPr>
        <p:spPr>
          <a:xfrm>
            <a:off x="419100" y="30163"/>
            <a:ext cx="8424863" cy="1754187"/>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lgn="just">
              <a:defRPr/>
            </a:pPr>
            <a:r>
              <a:rPr lang="ru-RU" dirty="0">
                <a:latin typeface="+mn-lt"/>
                <a:cs typeface="Arial" charset="0"/>
              </a:rPr>
              <a:t>  </a:t>
            </a:r>
          </a:p>
        </p:txBody>
      </p:sp>
      <p:sp>
        <p:nvSpPr>
          <p:cNvPr id="11271" name="Прямоугольник 2">
            <a:extLst>
              <a:ext uri="{FF2B5EF4-FFF2-40B4-BE49-F238E27FC236}">
                <a16:creationId xmlns:a16="http://schemas.microsoft.com/office/drawing/2014/main" id="{B7D7D144-822B-FCBF-0B72-87EAD52FEFE2}"/>
              </a:ext>
            </a:extLst>
          </p:cNvPr>
          <p:cNvSpPr>
            <a:spLocks noChangeArrowheads="1"/>
          </p:cNvSpPr>
          <p:nvPr/>
        </p:nvSpPr>
        <p:spPr bwMode="auto">
          <a:xfrm>
            <a:off x="419100" y="476250"/>
            <a:ext cx="82565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en-US">
                <a:latin typeface="Calibri" panose="020F0502020204030204" pitchFamily="34" charset="0"/>
                <a:cs typeface="Calibri" panose="020F0502020204030204" pitchFamily="34" charset="0"/>
              </a:rPr>
              <a:t>Хронология политических действий Евросоюза и США в отношении </a:t>
            </a:r>
          </a:p>
          <a:p>
            <a:pPr algn="ctr" eaLnBrk="1" hangingPunct="1"/>
            <a:r>
              <a:rPr lang="ru-RU" altLang="en-US">
                <a:latin typeface="Calibri" panose="020F0502020204030204" pitchFamily="34" charset="0"/>
                <a:cs typeface="Calibri" panose="020F0502020204030204" pitchFamily="34" charset="0"/>
              </a:rPr>
              <a:t>российской нефтегазовой отрасли (продолжение)</a:t>
            </a:r>
          </a:p>
        </p:txBody>
      </p:sp>
      <p:pic>
        <p:nvPicPr>
          <p:cNvPr id="11272" name="Picture 10">
            <a:extLst>
              <a:ext uri="{FF2B5EF4-FFF2-40B4-BE49-F238E27FC236}">
                <a16:creationId xmlns:a16="http://schemas.microsoft.com/office/drawing/2014/main" id="{F4192B61-3A37-B8FB-E85E-E70D6B6B5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25" y="1138238"/>
            <a:ext cx="7999413"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2C5AB31-C1E5-D6CC-C090-D48E49E1E3A0}"/>
              </a:ext>
            </a:extLst>
          </p:cNvPr>
          <p:cNvSpPr>
            <a:spLocks noGrp="1" noChangeArrowheads="1"/>
          </p:cNvSpPr>
          <p:nvPr>
            <p:ph type="title"/>
          </p:nvPr>
        </p:nvSpPr>
        <p:spPr>
          <a:xfrm>
            <a:off x="469900" y="72159"/>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Санкции против российской нефтегазовой отрасли за 2022-2026 гг.</a:t>
            </a:r>
          </a:p>
        </p:txBody>
      </p:sp>
      <p:sp>
        <p:nvSpPr>
          <p:cNvPr id="8196" name="Line 4">
            <a:extLst>
              <a:ext uri="{FF2B5EF4-FFF2-40B4-BE49-F238E27FC236}">
                <a16:creationId xmlns:a16="http://schemas.microsoft.com/office/drawing/2014/main" id="{2A3C193C-2353-B68E-705D-F5396B0F912E}"/>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451E834E-4D89-1766-A32D-3F823AFCCEE2}"/>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8106A94B-6D12-4098-067C-2EF01DFF7DE9}"/>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600801B5-FBAC-D2BF-7EF3-69C45F4FE5A5}"/>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12295" name="Прямоугольник 2">
            <a:extLst>
              <a:ext uri="{FF2B5EF4-FFF2-40B4-BE49-F238E27FC236}">
                <a16:creationId xmlns:a16="http://schemas.microsoft.com/office/drawing/2014/main" id="{82E88577-7725-D2CA-D92F-D4FC38FEE7F3}"/>
              </a:ext>
            </a:extLst>
          </p:cNvPr>
          <p:cNvSpPr>
            <a:spLocks noChangeArrowheads="1"/>
          </p:cNvSpPr>
          <p:nvPr/>
        </p:nvSpPr>
        <p:spPr bwMode="auto">
          <a:xfrm>
            <a:off x="469900" y="520700"/>
            <a:ext cx="8205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en-US">
                <a:latin typeface="Calibri" panose="020F0502020204030204" pitchFamily="34" charset="0"/>
                <a:cs typeface="Calibri" panose="020F0502020204030204" pitchFamily="34" charset="0"/>
              </a:rPr>
              <a:t>Хронология политических действий Евросоюза и США в отношении </a:t>
            </a:r>
          </a:p>
          <a:p>
            <a:pPr algn="ctr" eaLnBrk="1" hangingPunct="1"/>
            <a:r>
              <a:rPr lang="ru-RU" altLang="en-US">
                <a:latin typeface="Calibri" panose="020F0502020204030204" pitchFamily="34" charset="0"/>
                <a:cs typeface="Calibri" panose="020F0502020204030204" pitchFamily="34" charset="0"/>
              </a:rPr>
              <a:t>российской нефтегазовой отрасли (продолжение)</a:t>
            </a:r>
          </a:p>
        </p:txBody>
      </p:sp>
      <p:pic>
        <p:nvPicPr>
          <p:cNvPr id="12296" name="Picture 9">
            <a:extLst>
              <a:ext uri="{FF2B5EF4-FFF2-40B4-BE49-F238E27FC236}">
                <a16:creationId xmlns:a16="http://schemas.microsoft.com/office/drawing/2014/main" id="{6A3C8601-5071-F36C-4091-D1B16B6889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66813"/>
            <a:ext cx="8077200" cy="485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F189038-E171-4562-34B9-0AC9FE125ADF}"/>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8889328F-76A5-DED4-A5F4-B18EEDCCB4F4}"/>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567F7142-B0D6-E39C-3153-F678385AC6DB}"/>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7175" name="Прямоугольник 2">
            <a:extLst>
              <a:ext uri="{FF2B5EF4-FFF2-40B4-BE49-F238E27FC236}">
                <a16:creationId xmlns:a16="http://schemas.microsoft.com/office/drawing/2014/main" id="{2F57B55E-480C-28A5-E70B-2EFE9231D4C5}"/>
              </a:ext>
            </a:extLst>
          </p:cNvPr>
          <p:cNvSpPr>
            <a:spLocks noChangeArrowheads="1"/>
          </p:cNvSpPr>
          <p:nvPr/>
        </p:nvSpPr>
        <p:spPr bwMode="auto">
          <a:xfrm>
            <a:off x="611188" y="836613"/>
            <a:ext cx="68405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ru-RU" dirty="0">
                <a:latin typeface="Calibri" pitchFamily="34" charset="0"/>
                <a:cs typeface="Calibri" pitchFamily="34" charset="0"/>
              </a:rPr>
              <a:t>1. Политические решения ЕС и США за 4 кризисных года</a:t>
            </a:r>
          </a:p>
          <a:p>
            <a:pPr>
              <a:defRPr/>
            </a:pPr>
            <a:endParaRPr lang="ru-RU" dirty="0">
              <a:latin typeface="Calibri" pitchFamily="34" charset="0"/>
              <a:cs typeface="Calibri" pitchFamily="34" charset="0"/>
            </a:endParaRPr>
          </a:p>
          <a:p>
            <a:pPr>
              <a:defRPr/>
            </a:pPr>
            <a:r>
              <a:rPr lang="ru-RU" dirty="0">
                <a:solidFill>
                  <a:srgbClr val="7030A0"/>
                </a:solidFill>
                <a:effectLst>
                  <a:outerShdw blurRad="38100" dist="38100" dir="2700000" algn="tl">
                    <a:srgbClr val="000000">
                      <a:alpha val="43137"/>
                    </a:srgbClr>
                  </a:outerShdw>
                </a:effectLst>
                <a:latin typeface="Calibri" pitchFamily="34" charset="0"/>
                <a:cs typeface="Calibri" pitchFamily="34" charset="0"/>
              </a:rPr>
              <a:t>2. Энергетический сектор России под гнетом геополитики </a:t>
            </a:r>
          </a:p>
          <a:p>
            <a:pPr>
              <a:defRPr/>
            </a:pPr>
            <a:endParaRPr lang="ru-RU" dirty="0">
              <a:latin typeface="Calibri" pitchFamily="34" charset="0"/>
              <a:cs typeface="Calibri" pitchFamily="34" charset="0"/>
            </a:endParaRPr>
          </a:p>
          <a:p>
            <a:pPr>
              <a:defRPr/>
            </a:pPr>
            <a:r>
              <a:rPr lang="ru-RU" dirty="0">
                <a:latin typeface="Calibri" pitchFamily="34" charset="0"/>
                <a:cs typeface="Calibri" pitchFamily="34" charset="0"/>
              </a:rPr>
              <a:t>3. Изменения на мировом рынке углеводородов</a:t>
            </a:r>
          </a:p>
          <a:p>
            <a:pPr>
              <a:defRPr/>
            </a:pPr>
            <a:r>
              <a:rPr lang="ru-RU" dirty="0">
                <a:latin typeface="Calibri" pitchFamily="34" charset="0"/>
                <a:cs typeface="Calibri" pitchFamily="34" charset="0"/>
              </a:rPr>
              <a:t>    Итоги 4х кризисных лет</a:t>
            </a:r>
          </a:p>
          <a:p>
            <a:pPr>
              <a:defRPr/>
            </a:pPr>
            <a:endParaRPr lang="ru-RU" dirty="0">
              <a:latin typeface="Calibri" pitchFamily="34" charset="0"/>
              <a:cs typeface="Calibri" pitchFamily="34" charset="0"/>
            </a:endParaRPr>
          </a:p>
          <a:p>
            <a:pPr>
              <a:defRPr/>
            </a:pPr>
            <a:r>
              <a:rPr lang="ru-RU" dirty="0">
                <a:latin typeface="Calibri" pitchFamily="34" charset="0"/>
                <a:cs typeface="Calibri" pitchFamily="34" charset="0"/>
              </a:rPr>
              <a:t>4. Выводы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0649290-7A55-D8C8-C2B8-A662F567A488}"/>
              </a:ext>
            </a:extLst>
          </p:cNvPr>
          <p:cNvSpPr>
            <a:spLocks noGrp="1" noChangeArrowheads="1"/>
          </p:cNvSpPr>
          <p:nvPr>
            <p:ph type="title"/>
          </p:nvPr>
        </p:nvSpPr>
        <p:spPr>
          <a:xfrm>
            <a:off x="469900" y="2886"/>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Нефтяная отрасль России</a:t>
            </a:r>
          </a:p>
        </p:txBody>
      </p:sp>
      <p:sp>
        <p:nvSpPr>
          <p:cNvPr id="8196" name="Line 4">
            <a:extLst>
              <a:ext uri="{FF2B5EF4-FFF2-40B4-BE49-F238E27FC236}">
                <a16:creationId xmlns:a16="http://schemas.microsoft.com/office/drawing/2014/main" id="{1EF11C7C-98B7-E1F8-57FA-D7C37E07E647}"/>
              </a:ext>
            </a:extLst>
          </p:cNvPr>
          <p:cNvSpPr>
            <a:spLocks noChangeShapeType="1"/>
          </p:cNvSpPr>
          <p:nvPr/>
        </p:nvSpPr>
        <p:spPr bwMode="auto">
          <a:xfrm>
            <a:off x="469900" y="468313"/>
            <a:ext cx="820578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B7E1E0A0-43BC-B61D-D392-BF9A59156E76}"/>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CED44E8F-F05D-04AE-60CB-6A7227BE6A74}"/>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290AF5DE-DA2D-0008-92EF-294E73DEA547}"/>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14343" name="Rectangle 8">
            <a:extLst>
              <a:ext uri="{FF2B5EF4-FFF2-40B4-BE49-F238E27FC236}">
                <a16:creationId xmlns:a16="http://schemas.microsoft.com/office/drawing/2014/main" id="{C609B43F-2B79-92C0-DC99-01E276418F58}"/>
              </a:ext>
            </a:extLst>
          </p:cNvPr>
          <p:cNvSpPr>
            <a:spLocks noChangeArrowheads="1"/>
          </p:cNvSpPr>
          <p:nvPr/>
        </p:nvSpPr>
        <p:spPr bwMode="auto">
          <a:xfrm>
            <a:off x="900113" y="565150"/>
            <a:ext cx="6973887"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en-US" sz="1600" b="1">
                <a:solidFill>
                  <a:srgbClr val="000000"/>
                </a:solidFill>
                <a:latin typeface="Calibri" panose="020F0502020204030204" pitchFamily="34" charset="0"/>
                <a:ea typeface="Times New Roman" panose="02020603050405020304" pitchFamily="18" charset="0"/>
                <a:cs typeface="Calibri" panose="020F0502020204030204" pitchFamily="34" charset="0"/>
              </a:rPr>
              <a:t>Показатели развития нефтяной отрасли России за 2021, 2024-2025 гг., млн т </a:t>
            </a:r>
            <a:endParaRPr lang="ru-RU" altLang="en-US" sz="1600" b="1">
              <a:latin typeface="Calibri" panose="020F0502020204030204" pitchFamily="34" charset="0"/>
              <a:ea typeface="Times New Roman" panose="02020603050405020304" pitchFamily="18" charset="0"/>
              <a:cs typeface="Calibri" panose="020F0502020204030204" pitchFamily="34" charset="0"/>
            </a:endParaRPr>
          </a:p>
        </p:txBody>
      </p:sp>
      <p:sp>
        <p:nvSpPr>
          <p:cNvPr id="14344" name="Прямоугольник 9">
            <a:extLst>
              <a:ext uri="{FF2B5EF4-FFF2-40B4-BE49-F238E27FC236}">
                <a16:creationId xmlns:a16="http://schemas.microsoft.com/office/drawing/2014/main" id="{35667FE9-728C-878F-AEBE-CF48484480C0}"/>
              </a:ext>
            </a:extLst>
          </p:cNvPr>
          <p:cNvSpPr>
            <a:spLocks noChangeArrowheads="1"/>
          </p:cNvSpPr>
          <p:nvPr/>
        </p:nvSpPr>
        <p:spPr bwMode="auto">
          <a:xfrm>
            <a:off x="628650" y="3644900"/>
            <a:ext cx="80756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В качестве экспортного трубопровода на запад остался южный участок нефтепровода «Дружба», поставки нефти в Венгрию, Чехию и Словакию</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Мощности нефтепровода Восточная Сибирь – Тихий океан (ВСТО) уже практически полностью заполнены объемами поставок в Китай</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Морские поставки нефти из России существенно выросли (почти в 4 раза)</a:t>
            </a:r>
          </a:p>
        </p:txBody>
      </p:sp>
      <p:sp>
        <p:nvSpPr>
          <p:cNvPr id="14345" name="Прямоугольник 13">
            <a:extLst>
              <a:ext uri="{FF2B5EF4-FFF2-40B4-BE49-F238E27FC236}">
                <a16:creationId xmlns:a16="http://schemas.microsoft.com/office/drawing/2014/main" id="{7274B926-9CD8-89C7-E95F-AA7F0474184B}"/>
              </a:ext>
            </a:extLst>
          </p:cNvPr>
          <p:cNvSpPr>
            <a:spLocks noChangeArrowheads="1"/>
          </p:cNvSpPr>
          <p:nvPr/>
        </p:nvSpPr>
        <p:spPr bwMode="auto">
          <a:xfrm>
            <a:off x="1017588" y="2492375"/>
            <a:ext cx="45720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pPr>
            <a:r>
              <a:rPr lang="ru-RU" altLang="ru-RU" b="1">
                <a:solidFill>
                  <a:srgbClr val="000000"/>
                </a:solidFill>
                <a:latin typeface="Calibri" panose="020F0502020204030204" pitchFamily="34" charset="0"/>
                <a:cs typeface="Times New Roman" panose="02020603050405020304" pitchFamily="18" charset="0"/>
              </a:rPr>
              <a:t>Снижение добычи  на 3%</a:t>
            </a:r>
          </a:p>
          <a:p>
            <a:pPr algn="just" eaLnBrk="1" hangingPunct="1">
              <a:lnSpc>
                <a:spcPct val="115000"/>
              </a:lnSpc>
            </a:pPr>
            <a:r>
              <a:rPr lang="ru-RU" altLang="ru-RU" b="1">
                <a:solidFill>
                  <a:srgbClr val="000000"/>
                </a:solidFill>
                <a:latin typeface="Calibri" panose="020F0502020204030204" pitchFamily="34" charset="0"/>
                <a:cs typeface="Times New Roman" panose="02020603050405020304" pitchFamily="18" charset="0"/>
              </a:rPr>
              <a:t>Снижение экспорта нефти на  10%,</a:t>
            </a:r>
          </a:p>
          <a:p>
            <a:pPr algn="just" eaLnBrk="1" hangingPunct="1">
              <a:lnSpc>
                <a:spcPct val="115000"/>
              </a:lnSpc>
            </a:pPr>
            <a:r>
              <a:rPr lang="ru-RU" altLang="ru-RU" b="1">
                <a:solidFill>
                  <a:srgbClr val="000000"/>
                </a:solidFill>
                <a:latin typeface="Calibri" panose="020F0502020204030204" pitchFamily="34" charset="0"/>
                <a:cs typeface="Times New Roman" panose="02020603050405020304" pitchFamily="18" charset="0"/>
              </a:rPr>
              <a:t>Снижение экспорта нефтепродуктов на 18% </a:t>
            </a:r>
          </a:p>
        </p:txBody>
      </p:sp>
      <p:graphicFrame>
        <p:nvGraphicFramePr>
          <p:cNvPr id="22" name="Таблица 21">
            <a:extLst>
              <a:ext uri="{FF2B5EF4-FFF2-40B4-BE49-F238E27FC236}">
                <a16:creationId xmlns:a16="http://schemas.microsoft.com/office/drawing/2014/main" id="{E20B09FB-42A6-4354-15BC-30B3DEE87C32}"/>
              </a:ext>
            </a:extLst>
          </p:cNvPr>
          <p:cNvGraphicFramePr>
            <a:graphicFrameLocks noGrp="1"/>
          </p:cNvGraphicFramePr>
          <p:nvPr/>
        </p:nvGraphicFramePr>
        <p:xfrm>
          <a:off x="971550" y="1027113"/>
          <a:ext cx="7716838" cy="1176337"/>
        </p:xfrm>
        <a:graphic>
          <a:graphicData uri="http://schemas.openxmlformats.org/drawingml/2006/table">
            <a:tbl>
              <a:tblPr/>
              <a:tblGrid>
                <a:gridCol w="2592388">
                  <a:extLst>
                    <a:ext uri="{9D8B030D-6E8A-4147-A177-3AD203B41FA5}">
                      <a16:colId xmlns:a16="http://schemas.microsoft.com/office/drawing/2014/main" val="20000"/>
                    </a:ext>
                  </a:extLst>
                </a:gridCol>
                <a:gridCol w="1439862">
                  <a:extLst>
                    <a:ext uri="{9D8B030D-6E8A-4147-A177-3AD203B41FA5}">
                      <a16:colId xmlns:a16="http://schemas.microsoft.com/office/drawing/2014/main" val="20001"/>
                    </a:ext>
                  </a:extLst>
                </a:gridCol>
                <a:gridCol w="1223963">
                  <a:extLst>
                    <a:ext uri="{9D8B030D-6E8A-4147-A177-3AD203B41FA5}">
                      <a16:colId xmlns:a16="http://schemas.microsoft.com/office/drawing/2014/main" val="20002"/>
                    </a:ext>
                  </a:extLst>
                </a:gridCol>
                <a:gridCol w="1152525">
                  <a:extLst>
                    <a:ext uri="{9D8B030D-6E8A-4147-A177-3AD203B41FA5}">
                      <a16:colId xmlns:a16="http://schemas.microsoft.com/office/drawing/2014/main" val="20003"/>
                    </a:ext>
                  </a:extLst>
                </a:gridCol>
                <a:gridCol w="1308100">
                  <a:extLst>
                    <a:ext uri="{9D8B030D-6E8A-4147-A177-3AD203B41FA5}">
                      <a16:colId xmlns:a16="http://schemas.microsoft.com/office/drawing/2014/main" val="20004"/>
                    </a:ext>
                  </a:extLst>
                </a:gridCol>
              </a:tblGrid>
              <a:tr h="280536">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just" defTabSz="914400" rtl="0" eaLnBrk="1" fontAlgn="base" latinLnBrk="0" hangingPunct="1">
                        <a:lnSpc>
                          <a:spcPct val="115000"/>
                        </a:lnSpc>
                        <a:spcBef>
                          <a:spcPts val="600"/>
                        </a:spcBef>
                        <a:spcAft>
                          <a:spcPts val="600"/>
                        </a:spcAft>
                        <a:buClrTx/>
                        <a:buSzTx/>
                        <a:buFontTx/>
                        <a:buNone/>
                        <a:tabLst/>
                      </a:pPr>
                      <a:r>
                        <a:rPr kumimoji="0" lang="ru-RU" altLang="ru-RU" sz="1200" b="1" i="0" u="none" strike="noStrike" cap="none" normalizeH="0" baseline="0" dirty="0">
                          <a:ln>
                            <a:noFill/>
                          </a:ln>
                          <a:solidFill>
                            <a:srgbClr val="000000"/>
                          </a:solidFill>
                          <a:effectLst/>
                          <a:latin typeface="Times New Roman" pitchFamily="18" charset="0"/>
                          <a:cs typeface="Times New Roman" pitchFamily="18" charset="0"/>
                        </a:rPr>
                        <a:t> </a:t>
                      </a:r>
                      <a:endPar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chemeClr val="tx1"/>
                          </a:solidFill>
                          <a:effectLst/>
                          <a:latin typeface="Calibri" pitchFamily="34" charset="0"/>
                          <a:cs typeface="Times New Roman" pitchFamily="18" charset="0"/>
                        </a:rPr>
                        <a:t>2021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chemeClr val="tx1"/>
                          </a:solidFill>
                          <a:effectLst/>
                          <a:latin typeface="Calibri" pitchFamily="34" charset="0"/>
                          <a:cs typeface="Times New Roman" pitchFamily="18" charset="0"/>
                        </a:rPr>
                        <a:t>2024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chemeClr val="tx1"/>
                          </a:solidFill>
                          <a:effectLst/>
                          <a:latin typeface="Calibri" pitchFamily="34" charset="0"/>
                          <a:cs typeface="Times New Roman" pitchFamily="18" charset="0"/>
                        </a:rPr>
                        <a:t>2025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rgbClr val="000000"/>
                          </a:solidFill>
                          <a:effectLst/>
                          <a:latin typeface="Calibri" pitchFamily="34" charset="0"/>
                          <a:cs typeface="Times New Roman" pitchFamily="18" charset="0"/>
                        </a:rPr>
                        <a:t>2025/2021,%</a:t>
                      </a:r>
                      <a:endParaRPr kumimoji="0" lang="ru-RU" altLang="ru-RU" sz="1600" b="0" i="0" u="none" strike="noStrike" cap="none" normalizeH="0" baseline="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05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just"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chemeClr val="tx1"/>
                          </a:solidFill>
                          <a:effectLst/>
                          <a:latin typeface="Calibri" pitchFamily="34" charset="0"/>
                          <a:cs typeface="Times New Roman" pitchFamily="18" charset="0"/>
                        </a:rPr>
                        <a:t>Добыча нефти</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00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538,8</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00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526,4</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00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523,6</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00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97</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0536">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just"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Экспорт нефти</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rgbClr val="000000"/>
                          </a:solidFill>
                          <a:effectLst/>
                          <a:latin typeface="Calibri" pitchFamily="34" charset="0"/>
                          <a:cs typeface="Times New Roman" pitchFamily="18" charset="0"/>
                        </a:rPr>
                        <a:t>263,6</a:t>
                      </a:r>
                      <a:endParaRPr kumimoji="0" lang="ru-RU" altLang="ru-RU" sz="1600" b="0" i="0" u="none" strike="noStrike" cap="none" normalizeH="0" baseline="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243,1</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236,5</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rgbClr val="000000"/>
                          </a:solidFill>
                          <a:effectLst/>
                          <a:latin typeface="Calibri" pitchFamily="34" charset="0"/>
                          <a:cs typeface="Times New Roman" pitchFamily="18" charset="0"/>
                        </a:rPr>
                        <a:t>90</a:t>
                      </a:r>
                      <a:endParaRPr kumimoji="0" lang="ru-RU" altLang="ru-RU" sz="1600" b="0" i="0" u="none" strike="noStrike" cap="none" normalizeH="0" baseline="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4730">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just"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rgbClr val="000000"/>
                          </a:solidFill>
                          <a:effectLst/>
                          <a:latin typeface="Calibri" pitchFamily="34" charset="0"/>
                          <a:cs typeface="Times New Roman" pitchFamily="18" charset="0"/>
                        </a:rPr>
                        <a:t>Экспорт нефтепродуктов</a:t>
                      </a:r>
                      <a:endParaRPr kumimoji="0" lang="ru-RU" altLang="ru-RU" sz="1600" b="0" i="0" u="none" strike="noStrike" cap="none" normalizeH="0" baseline="0">
                        <a:ln>
                          <a:noFill/>
                        </a:ln>
                        <a:solidFill>
                          <a:schemeClr val="tx1"/>
                        </a:solidFill>
                        <a:effectLst/>
                        <a:latin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a:ln>
                            <a:noFill/>
                          </a:ln>
                          <a:solidFill>
                            <a:srgbClr val="000000"/>
                          </a:solidFill>
                          <a:effectLst/>
                          <a:latin typeface="Calibri" pitchFamily="34" charset="0"/>
                          <a:cs typeface="Times New Roman" pitchFamily="18" charset="0"/>
                        </a:rPr>
                        <a:t>140,7</a:t>
                      </a:r>
                      <a:endParaRPr kumimoji="0" lang="ru-RU" altLang="ru-RU" sz="1600" b="0" i="0" u="none" strike="noStrike" cap="none" normalizeH="0" baseline="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104,3</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114,8</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Font typeface="Arial" charset="0"/>
                        <a:defRPr sz="1800" kern="1200">
                          <a:solidFill>
                            <a:schemeClr val="tx1"/>
                          </a:solidFill>
                          <a:latin typeface="Calibri"/>
                        </a:defRPr>
                      </a:lvl1pPr>
                      <a:lvl2pPr marL="457200" indent="-285750" algn="l" defTabSz="914400" rtl="0" eaLnBrk="1" latinLnBrk="0" hangingPunct="1">
                        <a:spcBef>
                          <a:spcPct val="20000"/>
                        </a:spcBef>
                        <a:buFont typeface="Arial" charset="0"/>
                        <a:defRPr sz="1800" kern="1200">
                          <a:solidFill>
                            <a:schemeClr val="tx1"/>
                          </a:solidFill>
                          <a:latin typeface="Calibri"/>
                        </a:defRPr>
                      </a:lvl2pPr>
                      <a:lvl3pPr marL="914400" indent="-228600" algn="l" defTabSz="914400" rtl="0" eaLnBrk="1" latinLnBrk="0" hangingPunct="1">
                        <a:spcBef>
                          <a:spcPct val="20000"/>
                        </a:spcBef>
                        <a:buFont typeface="Arial" charset="0"/>
                        <a:defRPr sz="1800" kern="1200">
                          <a:solidFill>
                            <a:schemeClr val="tx1"/>
                          </a:solidFill>
                          <a:latin typeface="Calibri"/>
                        </a:defRPr>
                      </a:lvl3pPr>
                      <a:lvl4pPr marL="1371600" indent="-228600" algn="l" defTabSz="914400" rtl="0" eaLnBrk="1" latinLnBrk="0" hangingPunct="1">
                        <a:spcBef>
                          <a:spcPct val="20000"/>
                        </a:spcBef>
                        <a:buFont typeface="Arial" charset="0"/>
                        <a:defRPr sz="1800" kern="1200">
                          <a:solidFill>
                            <a:schemeClr val="tx1"/>
                          </a:solidFill>
                          <a:latin typeface="Calibri"/>
                        </a:defRPr>
                      </a:lvl4pPr>
                      <a:lvl5pPr marL="1828800" indent="-228600" algn="l" defTabSz="914400" rtl="0" eaLnBrk="1" latinLnBrk="0" hangingPunct="1">
                        <a:spcBef>
                          <a:spcPct val="20000"/>
                        </a:spcBef>
                        <a:buFont typeface="Arial" charset="0"/>
                        <a:defRPr sz="1800" kern="1200">
                          <a:solidFill>
                            <a:schemeClr val="tx1"/>
                          </a:solidFill>
                          <a:latin typeface="Calibri"/>
                        </a:defRPr>
                      </a:lvl5pPr>
                      <a:lvl6pPr marL="22860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6pPr>
                      <a:lvl7pPr marL="27432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7pPr>
                      <a:lvl8pPr marL="32004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8pPr>
                      <a:lvl9pPr marL="3657600" indent="-228600" algn="l" defTabSz="914400" rtl="0" eaLnBrk="1" fontAlgn="base" latinLnBrk="0" hangingPunct="1">
                        <a:spcBef>
                          <a:spcPct val="20000"/>
                        </a:spcBef>
                        <a:spcAft>
                          <a:spcPct val="0"/>
                        </a:spcAft>
                        <a:buFont typeface="Arial" charset="0"/>
                        <a:defRPr sz="1800" kern="1200">
                          <a:solidFill>
                            <a:schemeClr val="tx1"/>
                          </a:solidFill>
                          <a:latin typeface="Calibri"/>
                        </a:defRPr>
                      </a:lvl9pPr>
                    </a:lstStyle>
                    <a:p>
                      <a:pPr marL="0" marR="0" lvl="0" indent="0" algn="ctr" defTabSz="914400" rtl="0" eaLnBrk="1" fontAlgn="base" latinLnBrk="0" hangingPunct="1">
                        <a:lnSpc>
                          <a:spcPct val="115000"/>
                        </a:lnSpc>
                        <a:spcBef>
                          <a:spcPts val="600"/>
                        </a:spcBef>
                        <a:spcAft>
                          <a:spcPts val="600"/>
                        </a:spcAft>
                        <a:buClrTx/>
                        <a:buSzTx/>
                        <a:buFontTx/>
                        <a:buNone/>
                        <a:tabLst/>
                      </a:pPr>
                      <a:r>
                        <a:rPr kumimoji="0" lang="ru-RU" altLang="ru-RU" sz="1600" b="0" i="0" u="none" strike="noStrike" cap="none" normalizeH="0" baseline="0" dirty="0">
                          <a:ln>
                            <a:noFill/>
                          </a:ln>
                          <a:solidFill>
                            <a:srgbClr val="000000"/>
                          </a:solidFill>
                          <a:effectLst/>
                          <a:latin typeface="Calibri" pitchFamily="34" charset="0"/>
                          <a:cs typeface="Times New Roman" pitchFamily="18" charset="0"/>
                        </a:rPr>
                        <a:t>82</a:t>
                      </a:r>
                      <a:endParaRPr kumimoji="0" lang="ru-RU" altLang="ru-RU" sz="1600" b="0" i="0" u="none" strike="noStrike" cap="none" normalizeH="0" baseline="0" dirty="0">
                        <a:ln>
                          <a:noFill/>
                        </a:ln>
                        <a:solidFill>
                          <a:schemeClr val="tx1"/>
                        </a:solidFill>
                        <a:effectLst/>
                        <a:latin typeface="Calibri" pitchFamily="34"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EBB32A5-BDB4-E1CF-63C0-7512774E6EE0}"/>
              </a:ext>
            </a:extLst>
          </p:cNvPr>
          <p:cNvSpPr>
            <a:spLocks noGrp="1" noChangeArrowheads="1"/>
          </p:cNvSpPr>
          <p:nvPr>
            <p:ph type="title"/>
          </p:nvPr>
        </p:nvSpPr>
        <p:spPr>
          <a:xfrm>
            <a:off x="487203" y="49934"/>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Направления экспортных поставок  нефти</a:t>
            </a:r>
          </a:p>
        </p:txBody>
      </p:sp>
      <p:sp>
        <p:nvSpPr>
          <p:cNvPr id="8196" name="Line 4">
            <a:extLst>
              <a:ext uri="{FF2B5EF4-FFF2-40B4-BE49-F238E27FC236}">
                <a16:creationId xmlns:a16="http://schemas.microsoft.com/office/drawing/2014/main" id="{077CA9E4-DB14-9216-5230-5CA87113C8C3}"/>
              </a:ext>
            </a:extLst>
          </p:cNvPr>
          <p:cNvSpPr>
            <a:spLocks noChangeShapeType="1"/>
          </p:cNvSpPr>
          <p:nvPr/>
        </p:nvSpPr>
        <p:spPr bwMode="auto">
          <a:xfrm>
            <a:off x="476250" y="384175"/>
            <a:ext cx="819943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15364" name="Прямоугольник 1">
            <a:extLst>
              <a:ext uri="{FF2B5EF4-FFF2-40B4-BE49-F238E27FC236}">
                <a16:creationId xmlns:a16="http://schemas.microsoft.com/office/drawing/2014/main" id="{A2B87B52-9D2A-0124-A9B6-B22AAD0E1842}"/>
              </a:ext>
            </a:extLst>
          </p:cNvPr>
          <p:cNvSpPr>
            <a:spLocks noChangeArrowheads="1"/>
          </p:cNvSpPr>
          <p:nvPr/>
        </p:nvSpPr>
        <p:spPr bwMode="auto">
          <a:xfrm>
            <a:off x="487363" y="500063"/>
            <a:ext cx="83629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ru-RU">
                <a:latin typeface="Calibri" panose="020F0502020204030204" pitchFamily="34" charset="0"/>
                <a:ea typeface="Calibri" panose="020F0502020204030204" pitchFamily="34" charset="0"/>
                <a:cs typeface="Times New Roman" panose="02020603050405020304" pitchFamily="18" charset="0"/>
              </a:rPr>
              <a:t>Направления экспортных поставок нефти из России и состав основных стран-импортеров претерпели серьезные изменения</a:t>
            </a:r>
          </a:p>
        </p:txBody>
      </p:sp>
      <p:sp>
        <p:nvSpPr>
          <p:cNvPr id="4" name="Прямоугольник 3">
            <a:extLst>
              <a:ext uri="{FF2B5EF4-FFF2-40B4-BE49-F238E27FC236}">
                <a16:creationId xmlns:a16="http://schemas.microsoft.com/office/drawing/2014/main" id="{9FA5637D-8271-15A9-CD05-27C6CD718970}"/>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26C144F1-2C11-6188-B4CA-1B43C3A371DD}"/>
              </a:ext>
            </a:extLst>
          </p:cNvPr>
          <p:cNvSpPr/>
          <p:nvPr/>
        </p:nvSpPr>
        <p:spPr>
          <a:xfrm>
            <a:off x="457200" y="260350"/>
            <a:ext cx="8129588"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pic>
        <p:nvPicPr>
          <p:cNvPr id="15367" name="Picture 2">
            <a:extLst>
              <a:ext uri="{FF2B5EF4-FFF2-40B4-BE49-F238E27FC236}">
                <a16:creationId xmlns:a16="http://schemas.microsoft.com/office/drawing/2014/main" id="{92012B24-D82D-1DB4-9F51-98BEBE469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500" y="1144588"/>
            <a:ext cx="56578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3">
            <a:extLst>
              <a:ext uri="{FF2B5EF4-FFF2-40B4-BE49-F238E27FC236}">
                <a16:creationId xmlns:a16="http://schemas.microsoft.com/office/drawing/2014/main" id="{CD4A66FC-87F0-9F6B-C17F-38BCA4408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88" y="1571625"/>
            <a:ext cx="3676650" cy="245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9" name="Picture 4">
            <a:extLst>
              <a:ext uri="{FF2B5EF4-FFF2-40B4-BE49-F238E27FC236}">
                <a16:creationId xmlns:a16="http://schemas.microsoft.com/office/drawing/2014/main" id="{93EDCEE9-F618-2901-445D-3163F04029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1566863"/>
            <a:ext cx="3425825" cy="244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70" name="Прямоугольник 4">
            <a:extLst>
              <a:ext uri="{FF2B5EF4-FFF2-40B4-BE49-F238E27FC236}">
                <a16:creationId xmlns:a16="http://schemas.microsoft.com/office/drawing/2014/main" id="{CFD199C4-1EAF-BEB3-EECF-FA39FF0CD27E}"/>
              </a:ext>
            </a:extLst>
          </p:cNvPr>
          <p:cNvSpPr>
            <a:spLocks noChangeArrowheads="1"/>
          </p:cNvSpPr>
          <p:nvPr/>
        </p:nvSpPr>
        <p:spPr bwMode="auto">
          <a:xfrm>
            <a:off x="646113" y="4011613"/>
            <a:ext cx="80645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Доля европейских стран сократилась с 52 до 12% (из них 7% Турция, 5%  ЕС)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Произошел резкий разворот экспортных поставок нефти на Восток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Самым крупным покупателем российской нефти стал Китай. Его доля за 4 кризисных года выросла с 30 до 43%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Доля Индии в качестве импортера нефти из России выросла с 2 до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7842213-D208-5F72-C6AE-45B0752182AA}"/>
              </a:ext>
            </a:extLst>
          </p:cNvPr>
          <p:cNvSpPr>
            <a:spLocks noGrp="1" noChangeArrowheads="1"/>
          </p:cNvSpPr>
          <p:nvPr>
            <p:ph type="title"/>
          </p:nvPr>
        </p:nvSpPr>
        <p:spPr>
          <a:xfrm>
            <a:off x="487203" y="49934"/>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Экспортные поставки нефтепродуктов</a:t>
            </a:r>
          </a:p>
        </p:txBody>
      </p:sp>
      <p:sp>
        <p:nvSpPr>
          <p:cNvPr id="8196" name="Line 4">
            <a:extLst>
              <a:ext uri="{FF2B5EF4-FFF2-40B4-BE49-F238E27FC236}">
                <a16:creationId xmlns:a16="http://schemas.microsoft.com/office/drawing/2014/main" id="{2B39C0A3-C3C6-6D9D-0A56-C322D838E691}"/>
              </a:ext>
            </a:extLst>
          </p:cNvPr>
          <p:cNvSpPr>
            <a:spLocks noChangeShapeType="1"/>
          </p:cNvSpPr>
          <p:nvPr/>
        </p:nvSpPr>
        <p:spPr bwMode="auto">
          <a:xfrm>
            <a:off x="476250" y="384175"/>
            <a:ext cx="819943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312C0860-2249-DF4A-3733-ACB4E1FC4601}"/>
              </a:ext>
            </a:extLst>
          </p:cNvPr>
          <p:cNvSpPr/>
          <p:nvPr/>
        </p:nvSpPr>
        <p:spPr>
          <a:xfrm>
            <a:off x="487363" y="695325"/>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8A940A2D-2D0A-6C5D-B6B1-312883A1C070}"/>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CE0EEB3C-CCA6-873E-4D2E-F87EE9DAB11F}"/>
              </a:ext>
            </a:extLst>
          </p:cNvPr>
          <p:cNvSpPr/>
          <p:nvPr/>
        </p:nvSpPr>
        <p:spPr>
          <a:xfrm>
            <a:off x="457200" y="260350"/>
            <a:ext cx="8129588"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16391" name="Прямоугольник 2">
            <a:extLst>
              <a:ext uri="{FF2B5EF4-FFF2-40B4-BE49-F238E27FC236}">
                <a16:creationId xmlns:a16="http://schemas.microsoft.com/office/drawing/2014/main" id="{62F8B349-1931-9A3B-4C7A-A615076C0B27}"/>
              </a:ext>
            </a:extLst>
          </p:cNvPr>
          <p:cNvSpPr>
            <a:spLocks noChangeArrowheads="1"/>
          </p:cNvSpPr>
          <p:nvPr/>
        </p:nvSpPr>
        <p:spPr bwMode="auto">
          <a:xfrm>
            <a:off x="368300" y="417513"/>
            <a:ext cx="8218488"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Доля Европы в качестве импортера сократилась за эти годы с 54 до 20%. Основной европейский потребитель нефтепродуктов из России -Турция</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США прекратили в связи с эмбарго покупать и российскую нефть и российские нефтепродукты, в то время как в 2021 г. доля США в качестве импортера российских нефтепродуктов составляла 16%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Поставки нефтепродуктов были переориентированы в азиатские страны (Китай, Индия и другие), их суммарная доля в поставках выросла до 39%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Выросли поставок и в страны Африки, Южной и Центральной Америки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В 2025 г. в России была достигнута высокая степень диверсификации поставок нефтепродуктов, которые отгружались более чем в 50 стран мира</a:t>
            </a:r>
          </a:p>
        </p:txBody>
      </p:sp>
      <p:sp>
        <p:nvSpPr>
          <p:cNvPr id="8" name="Прямоугольник 7">
            <a:extLst>
              <a:ext uri="{FF2B5EF4-FFF2-40B4-BE49-F238E27FC236}">
                <a16:creationId xmlns:a16="http://schemas.microsoft.com/office/drawing/2014/main" id="{D0642C7C-C0EF-3D7A-9E7B-34340EE01068}"/>
              </a:ext>
            </a:extLst>
          </p:cNvPr>
          <p:cNvSpPr/>
          <p:nvPr/>
        </p:nvSpPr>
        <p:spPr>
          <a:xfrm>
            <a:off x="887413" y="3263900"/>
            <a:ext cx="7562850" cy="338138"/>
          </a:xfrm>
          <a:prstGeom prst="rect">
            <a:avLst/>
          </a:prstGeom>
        </p:spPr>
        <p:txBody>
          <a:bodyPr>
            <a:spAutoFit/>
          </a:bodyPr>
          <a:lstStyle/>
          <a:p>
            <a:pPr algn="ctr" fontAlgn="auto">
              <a:spcBef>
                <a:spcPts val="0"/>
              </a:spcBef>
              <a:spcAft>
                <a:spcPts val="0"/>
              </a:spcAft>
              <a:defRPr/>
            </a:pPr>
            <a:r>
              <a:rPr lang="ru-RU" sz="1600" b="1" kern="0" dirty="0">
                <a:solidFill>
                  <a:sysClr val="windowText" lastClr="000000"/>
                </a:solidFill>
                <a:latin typeface="Calibri"/>
                <a:cs typeface="Arial" charset="0"/>
              </a:rPr>
              <a:t>Основные страны и регионы – импортеры российских нефтепродуктов</a:t>
            </a:r>
          </a:p>
        </p:txBody>
      </p:sp>
      <p:pic>
        <p:nvPicPr>
          <p:cNvPr id="16393" name="Picture 7">
            <a:extLst>
              <a:ext uri="{FF2B5EF4-FFF2-40B4-BE49-F238E27FC236}">
                <a16:creationId xmlns:a16="http://schemas.microsoft.com/office/drawing/2014/main" id="{C8A5399F-8C13-6257-4455-6870FAE49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138" y="3746500"/>
            <a:ext cx="35052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4" name="Picture 8">
            <a:extLst>
              <a:ext uri="{FF2B5EF4-FFF2-40B4-BE49-F238E27FC236}">
                <a16:creationId xmlns:a16="http://schemas.microsoft.com/office/drawing/2014/main" id="{A084EC3F-AF00-F251-B665-440192B80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8338" y="3746500"/>
            <a:ext cx="3730625"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9D02976-E65A-EFDB-7C9C-ADC1E22BC058}"/>
              </a:ext>
            </a:extLst>
          </p:cNvPr>
          <p:cNvSpPr>
            <a:spLocks noGrp="1" noChangeArrowheads="1"/>
          </p:cNvSpPr>
          <p:nvPr>
            <p:ph type="title"/>
          </p:nvPr>
        </p:nvSpPr>
        <p:spPr>
          <a:xfrm>
            <a:off x="487203" y="49934"/>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Газовая отрасль России</a:t>
            </a:r>
          </a:p>
        </p:txBody>
      </p:sp>
      <p:sp>
        <p:nvSpPr>
          <p:cNvPr id="8196" name="Line 4">
            <a:extLst>
              <a:ext uri="{FF2B5EF4-FFF2-40B4-BE49-F238E27FC236}">
                <a16:creationId xmlns:a16="http://schemas.microsoft.com/office/drawing/2014/main" id="{7B5D5952-954B-21BA-754D-1C6DD5676E8D}"/>
              </a:ext>
            </a:extLst>
          </p:cNvPr>
          <p:cNvSpPr>
            <a:spLocks noChangeShapeType="1"/>
          </p:cNvSpPr>
          <p:nvPr/>
        </p:nvSpPr>
        <p:spPr bwMode="auto">
          <a:xfrm>
            <a:off x="476250" y="384175"/>
            <a:ext cx="819943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17412" name="Прямоугольник 1">
            <a:extLst>
              <a:ext uri="{FF2B5EF4-FFF2-40B4-BE49-F238E27FC236}">
                <a16:creationId xmlns:a16="http://schemas.microsoft.com/office/drawing/2014/main" id="{C09D29E2-0DC0-E822-3B11-2EE0B1DCC7A6}"/>
              </a:ext>
            </a:extLst>
          </p:cNvPr>
          <p:cNvSpPr>
            <a:spLocks noChangeArrowheads="1"/>
          </p:cNvSpPr>
          <p:nvPr/>
        </p:nvSpPr>
        <p:spPr bwMode="auto">
          <a:xfrm>
            <a:off x="457200" y="555625"/>
            <a:ext cx="836295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Газовая отрасль России 4 кризисных года функционировала в условиях утраты традиционных экспортных рынков</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Сокращение поставок в страны ЕС стало основным фактором трансформации всей системы добычи, транспортировки и экспорта природного газа</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За период с 2021 по 2024 гг. поставки по многим экспортным газопроводам, европейской части России, были прекращены, а  1 января 2025 г. прекратился транзит российского газа через ГТС Украины </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Для экспорта российского газа в европейском направлении остались два газопровода: «Турецкий поток» и «Голубой поток»</a:t>
            </a:r>
          </a:p>
        </p:txBody>
      </p:sp>
      <p:sp>
        <p:nvSpPr>
          <p:cNvPr id="17413" name="Прямоугольник 3">
            <a:extLst>
              <a:ext uri="{FF2B5EF4-FFF2-40B4-BE49-F238E27FC236}">
                <a16:creationId xmlns:a16="http://schemas.microsoft.com/office/drawing/2014/main" id="{4EDA934E-A382-30B6-616B-62A59995A6E9}"/>
              </a:ext>
            </a:extLst>
          </p:cNvPr>
          <p:cNvSpPr>
            <a:spLocks noChangeArrowheads="1"/>
          </p:cNvSpPr>
          <p:nvPr/>
        </p:nvSpPr>
        <p:spPr bwMode="auto">
          <a:xfrm>
            <a:off x="6145213" y="3716338"/>
            <a:ext cx="2698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ru-RU" altLang="en-US" b="1">
                <a:latin typeface="Calibri" panose="020F0502020204030204" pitchFamily="34" charset="0"/>
                <a:cs typeface="Calibri" panose="020F0502020204030204" pitchFamily="34" charset="0"/>
              </a:rPr>
              <a:t>Снижение добычи 13% </a:t>
            </a:r>
          </a:p>
          <a:p>
            <a:pPr algn="just" eaLnBrk="1" hangingPunct="1"/>
            <a:r>
              <a:rPr lang="ru-RU" altLang="en-US" b="1">
                <a:latin typeface="Calibri" panose="020F0502020204030204" pitchFamily="34" charset="0"/>
                <a:cs typeface="Calibri" panose="020F0502020204030204" pitchFamily="34" charset="0"/>
              </a:rPr>
              <a:t>Снижение экспорта 40% </a:t>
            </a:r>
          </a:p>
          <a:p>
            <a:pPr algn="just" eaLnBrk="1" hangingPunct="1"/>
            <a:r>
              <a:rPr lang="ru-RU" altLang="en-US" b="1">
                <a:latin typeface="Calibri" panose="020F0502020204030204" pitchFamily="34" charset="0"/>
                <a:cs typeface="Calibri" panose="020F0502020204030204" pitchFamily="34" charset="0"/>
              </a:rPr>
              <a:t>Поставки по трубе снижены вдвое </a:t>
            </a:r>
          </a:p>
          <a:p>
            <a:pPr algn="just" eaLnBrk="1" hangingPunct="1"/>
            <a:r>
              <a:rPr lang="ru-RU" altLang="en-US" b="1">
                <a:latin typeface="Calibri" panose="020F0502020204030204" pitchFamily="34" charset="0"/>
                <a:cs typeface="Calibri" panose="020F0502020204030204" pitchFamily="34" charset="0"/>
              </a:rPr>
              <a:t>Поставки  по трубе в ЕС снижены на 97%.</a:t>
            </a:r>
          </a:p>
          <a:p>
            <a:pPr algn="just" eaLnBrk="1" hangingPunct="1"/>
            <a:r>
              <a:rPr lang="ru-RU" altLang="en-US" b="1">
                <a:latin typeface="Calibri" panose="020F0502020204030204" pitchFamily="34" charset="0"/>
                <a:cs typeface="Calibri" panose="020F0502020204030204" pitchFamily="34" charset="0"/>
              </a:rPr>
              <a:t>Экспорт СПГ вырос на 8%</a:t>
            </a:r>
          </a:p>
        </p:txBody>
      </p:sp>
      <p:sp>
        <p:nvSpPr>
          <p:cNvPr id="13" name="Прямоугольник 12">
            <a:extLst>
              <a:ext uri="{FF2B5EF4-FFF2-40B4-BE49-F238E27FC236}">
                <a16:creationId xmlns:a16="http://schemas.microsoft.com/office/drawing/2014/main" id="{B3183806-BAF5-AB90-806E-F130958ED56E}"/>
              </a:ext>
            </a:extLst>
          </p:cNvPr>
          <p:cNvSpPr/>
          <p:nvPr/>
        </p:nvSpPr>
        <p:spPr>
          <a:xfrm>
            <a:off x="457200" y="260350"/>
            <a:ext cx="8129588"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graphicFrame>
        <p:nvGraphicFramePr>
          <p:cNvPr id="3" name="Таблица 2">
            <a:extLst>
              <a:ext uri="{FF2B5EF4-FFF2-40B4-BE49-F238E27FC236}">
                <a16:creationId xmlns:a16="http://schemas.microsoft.com/office/drawing/2014/main" id="{C0DA3697-5572-6FA2-0694-8230373BB074}"/>
              </a:ext>
            </a:extLst>
          </p:cNvPr>
          <p:cNvGraphicFramePr>
            <a:graphicFrameLocks noGrp="1"/>
          </p:cNvGraphicFramePr>
          <p:nvPr/>
        </p:nvGraphicFramePr>
        <p:xfrm>
          <a:off x="719138" y="3500438"/>
          <a:ext cx="5426075" cy="2208212"/>
        </p:xfrm>
        <a:graphic>
          <a:graphicData uri="http://schemas.openxmlformats.org/drawingml/2006/table">
            <a:tbl>
              <a:tblPr/>
              <a:tblGrid>
                <a:gridCol w="1465262">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gridCol w="863600">
                  <a:extLst>
                    <a:ext uri="{9D8B030D-6E8A-4147-A177-3AD203B41FA5}">
                      <a16:colId xmlns:a16="http://schemas.microsoft.com/office/drawing/2014/main" val="20003"/>
                    </a:ext>
                  </a:extLst>
                </a:gridCol>
                <a:gridCol w="1296988">
                  <a:extLst>
                    <a:ext uri="{9D8B030D-6E8A-4147-A177-3AD203B41FA5}">
                      <a16:colId xmlns:a16="http://schemas.microsoft.com/office/drawing/2014/main" val="20004"/>
                    </a:ext>
                  </a:extLst>
                </a:gridCol>
              </a:tblGrid>
              <a:tr h="253660">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 </a:t>
                      </a:r>
                      <a:endParaRPr kumimoji="0" lang="ru-RU" sz="1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2021</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2024</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2025</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202</a:t>
                      </a:r>
                      <a:r>
                        <a:rPr kumimoji="0" lang="en-US" sz="1500" b="0" i="0" u="none" strike="noStrike" cap="none" normalizeH="0" baseline="0">
                          <a:ln>
                            <a:noFill/>
                          </a:ln>
                          <a:solidFill>
                            <a:srgbClr val="000000"/>
                          </a:solidFill>
                          <a:effectLst/>
                          <a:latin typeface="Calibri" pitchFamily="34" charset="0"/>
                          <a:cs typeface="Calibri" pitchFamily="34" charset="0"/>
                        </a:rPr>
                        <a:t>5</a:t>
                      </a:r>
                      <a:r>
                        <a:rPr kumimoji="0" lang="ru-RU" sz="1500" b="0" i="0" u="none" strike="noStrike" cap="none" normalizeH="0" baseline="0">
                          <a:ln>
                            <a:noFill/>
                          </a:ln>
                          <a:solidFill>
                            <a:srgbClr val="000000"/>
                          </a:solidFill>
                          <a:effectLst/>
                          <a:latin typeface="Calibri" pitchFamily="34" charset="0"/>
                          <a:cs typeface="Calibri" pitchFamily="34" charset="0"/>
                        </a:rPr>
                        <a:t> к 2021,%</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319">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Добыча</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702,1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629,9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609,4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87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319">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Экспорт</a:t>
                      </a:r>
                      <a:r>
                        <a:rPr kumimoji="0" lang="en-US" sz="1500" b="0" i="0" u="none" strike="noStrike" cap="none" normalizeH="0" baseline="0">
                          <a:ln>
                            <a:noFill/>
                          </a:ln>
                          <a:solidFill>
                            <a:schemeClr val="tx1"/>
                          </a:solidFill>
                          <a:effectLst/>
                          <a:latin typeface="Calibri" pitchFamily="34" charset="0"/>
                          <a:cs typeface="Calibri" pitchFamily="34" charset="0"/>
                        </a:rPr>
                        <a:t>:</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241,1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155,6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144,1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60</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31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Труба, в т.ч.</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201,6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108,1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101,6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50</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31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ЕС</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132,3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27,2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31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Турция</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34,7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24,2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31,7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91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31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СНГ</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30</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28,9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319">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Китай</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7,6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26,7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36,7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в 5 раз</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4319">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cs typeface="Calibri" pitchFamily="34" charset="0"/>
                        </a:rPr>
                        <a:t>СПГ</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39,5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44,3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42,6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7477" name="Rectangle 3">
            <a:extLst>
              <a:ext uri="{FF2B5EF4-FFF2-40B4-BE49-F238E27FC236}">
                <a16:creationId xmlns:a16="http://schemas.microsoft.com/office/drawing/2014/main" id="{D1334C0B-7FA4-5E59-E5EC-9517272CE150}"/>
              </a:ext>
            </a:extLst>
          </p:cNvPr>
          <p:cNvSpPr>
            <a:spLocks noChangeArrowheads="1"/>
          </p:cNvSpPr>
          <p:nvPr/>
        </p:nvSpPr>
        <p:spPr bwMode="auto">
          <a:xfrm>
            <a:off x="611188" y="3141663"/>
            <a:ext cx="7278687"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ru-RU" altLang="en-US" sz="1600" b="1">
                <a:solidFill>
                  <a:srgbClr val="000000"/>
                </a:solidFill>
                <a:latin typeface="Calibri" panose="020F0502020204030204" pitchFamily="34" charset="0"/>
                <a:ea typeface="Times New Roman" panose="02020603050405020304" pitchFamily="18" charset="0"/>
                <a:cs typeface="Calibri" panose="020F0502020204030204" pitchFamily="34" charset="0"/>
              </a:rPr>
              <a:t>Показатели развития </a:t>
            </a:r>
            <a:r>
              <a:rPr lang="ru-RU" altLang="en-US" sz="1600" b="1">
                <a:latin typeface="Calibri" panose="020F0502020204030204" pitchFamily="34" charset="0"/>
                <a:ea typeface="Times New Roman" panose="02020603050405020304" pitchFamily="18" charset="0"/>
                <a:cs typeface="Calibri" panose="020F0502020204030204" pitchFamily="34" charset="0"/>
              </a:rPr>
              <a:t>газовой отрасли России в 2021и 2024-2025 годах, </a:t>
            </a:r>
            <a:r>
              <a:rPr lang="ru-RU" altLang="en-US" sz="1600" b="1">
                <a:solidFill>
                  <a:srgbClr val="000000"/>
                </a:solidFill>
                <a:latin typeface="Calibri" panose="020F0502020204030204" pitchFamily="34" charset="0"/>
                <a:ea typeface="Times New Roman" panose="02020603050405020304" pitchFamily="18" charset="0"/>
                <a:cs typeface="Calibri" panose="020F0502020204030204" pitchFamily="34" charset="0"/>
              </a:rPr>
              <a:t>млрд м</a:t>
            </a:r>
            <a:r>
              <a:rPr lang="ru-RU" altLang="en-US" sz="1600" b="1" baseline="30000">
                <a:solidFill>
                  <a:srgbClr val="000000"/>
                </a:solidFill>
                <a:latin typeface="Calibri" panose="020F0502020204030204" pitchFamily="34" charset="0"/>
                <a:ea typeface="Times New Roman" panose="02020603050405020304" pitchFamily="18" charset="0"/>
                <a:cs typeface="Calibri" panose="020F0502020204030204" pitchFamily="34" charset="0"/>
              </a:rPr>
              <a:t>3</a:t>
            </a:r>
            <a:endParaRPr lang="ru-RU" altLang="en-US" sz="1600" b="1">
              <a:latin typeface="Calibri" panose="020F0502020204030204" pitchFamily="34" charset="0"/>
              <a:ea typeface="Times New Roman" panose="02020603050405020304" pitchFamily="18"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23C1DED-AA1A-5AEF-C074-834CC7C60C5B}"/>
              </a:ext>
            </a:extLst>
          </p:cNvPr>
          <p:cNvSpPr>
            <a:spLocks noGrp="1" noChangeArrowheads="1"/>
          </p:cNvSpPr>
          <p:nvPr>
            <p:ph type="title"/>
          </p:nvPr>
        </p:nvSpPr>
        <p:spPr>
          <a:xfrm>
            <a:off x="487203" y="49934"/>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Направления экспортных поставок  трубопроводного газа</a:t>
            </a:r>
          </a:p>
        </p:txBody>
      </p:sp>
      <p:sp>
        <p:nvSpPr>
          <p:cNvPr id="8196" name="Line 4">
            <a:extLst>
              <a:ext uri="{FF2B5EF4-FFF2-40B4-BE49-F238E27FC236}">
                <a16:creationId xmlns:a16="http://schemas.microsoft.com/office/drawing/2014/main" id="{49F5C37F-1B87-1906-CCC5-B35C8673B206}"/>
              </a:ext>
            </a:extLst>
          </p:cNvPr>
          <p:cNvSpPr>
            <a:spLocks noChangeShapeType="1"/>
          </p:cNvSpPr>
          <p:nvPr/>
        </p:nvSpPr>
        <p:spPr bwMode="auto">
          <a:xfrm>
            <a:off x="476250" y="384175"/>
            <a:ext cx="819943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18436" name="Прямоугольник 1">
            <a:extLst>
              <a:ext uri="{FF2B5EF4-FFF2-40B4-BE49-F238E27FC236}">
                <a16:creationId xmlns:a16="http://schemas.microsoft.com/office/drawing/2014/main" id="{92B3FBEC-DE08-5B50-BCF1-F7FA3FA5DA88}"/>
              </a:ext>
            </a:extLst>
          </p:cNvPr>
          <p:cNvSpPr>
            <a:spLocks noChangeArrowheads="1"/>
          </p:cNvSpPr>
          <p:nvPr/>
        </p:nvSpPr>
        <p:spPr bwMode="auto">
          <a:xfrm>
            <a:off x="457200" y="446088"/>
            <a:ext cx="83629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ru-RU">
                <a:solidFill>
                  <a:srgbClr val="000000"/>
                </a:solidFill>
                <a:latin typeface="Calibri" panose="020F0502020204030204" pitchFamily="34" charset="0"/>
                <a:ea typeface="Calibri" panose="020F0502020204030204" pitchFamily="34" charset="0"/>
                <a:cs typeface="Times New Roman" panose="02020603050405020304" pitchFamily="18" charset="0"/>
              </a:rPr>
              <a:t>Большая часть выпавших объемов газа в Европу была компенсирована за счет экспорта в Китай и страны Центральной Азии</a:t>
            </a:r>
          </a:p>
          <a:p>
            <a:pPr algn="just" eaLnBrk="1" hangingPunct="1">
              <a:buFont typeface="Arial" panose="020B0604020202020204" pitchFamily="34" charset="0"/>
              <a:buChar char="•"/>
            </a:pPr>
            <a:r>
              <a:rPr lang="ru-RU" altLang="ru-RU">
                <a:solidFill>
                  <a:srgbClr val="000000"/>
                </a:solidFill>
                <a:latin typeface="Calibri" panose="020F0502020204030204" pitchFamily="34" charset="0"/>
                <a:ea typeface="Calibri" panose="020F0502020204030204" pitchFamily="34" charset="0"/>
                <a:cs typeface="Times New Roman" panose="02020603050405020304" pitchFamily="18" charset="0"/>
              </a:rPr>
              <a:t>Восточное направление трубопроводного экспорта российского газа представлено сегодня действующими газопроводами «Сила Сибири» и «Средняя Азия-Центр» для поставок в Узбекистан и Казахстан</a:t>
            </a:r>
          </a:p>
        </p:txBody>
      </p:sp>
      <p:sp>
        <p:nvSpPr>
          <p:cNvPr id="4" name="Прямоугольник 3">
            <a:extLst>
              <a:ext uri="{FF2B5EF4-FFF2-40B4-BE49-F238E27FC236}">
                <a16:creationId xmlns:a16="http://schemas.microsoft.com/office/drawing/2014/main" id="{31A891FE-B992-AAD2-F97D-7ED98169F003}"/>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6D5C9B30-043D-4072-F4E2-6002B66B5B4E}"/>
              </a:ext>
            </a:extLst>
          </p:cNvPr>
          <p:cNvSpPr/>
          <p:nvPr/>
        </p:nvSpPr>
        <p:spPr>
          <a:xfrm>
            <a:off x="457200" y="260350"/>
            <a:ext cx="8129588"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18439" name="Прямоугольник 4">
            <a:extLst>
              <a:ext uri="{FF2B5EF4-FFF2-40B4-BE49-F238E27FC236}">
                <a16:creationId xmlns:a16="http://schemas.microsoft.com/office/drawing/2014/main" id="{D91C92FC-9B6E-D291-0010-D1A3B9FA2F50}"/>
              </a:ext>
            </a:extLst>
          </p:cNvPr>
          <p:cNvSpPr>
            <a:spLocks noChangeArrowheads="1"/>
          </p:cNvSpPr>
          <p:nvPr/>
        </p:nvSpPr>
        <p:spPr bwMode="auto">
          <a:xfrm>
            <a:off x="738188" y="1922463"/>
            <a:ext cx="7848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en-US" sz="1600" b="1">
                <a:solidFill>
                  <a:srgbClr val="000000"/>
                </a:solidFill>
                <a:latin typeface="Calibri" panose="020F0502020204030204" pitchFamily="34" charset="0"/>
              </a:rPr>
              <a:t>Основные страны и регионы - импортеры российского трубопроводного газа</a:t>
            </a:r>
          </a:p>
        </p:txBody>
      </p:sp>
      <p:pic>
        <p:nvPicPr>
          <p:cNvPr id="18440" name="Рисунок 13">
            <a:extLst>
              <a:ext uri="{FF2B5EF4-FFF2-40B4-BE49-F238E27FC236}">
                <a16:creationId xmlns:a16="http://schemas.microsoft.com/office/drawing/2014/main" id="{04BC2C15-4CBA-D401-580B-DDB93A0F3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850" y="2293938"/>
            <a:ext cx="36830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10">
            <a:extLst>
              <a:ext uri="{FF2B5EF4-FFF2-40B4-BE49-F238E27FC236}">
                <a16:creationId xmlns:a16="http://schemas.microsoft.com/office/drawing/2014/main" id="{56E46F36-0B7D-F6CA-4989-1C6359E02C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8850" y="2293938"/>
            <a:ext cx="3430588"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42" name="Прямоугольник 5">
            <a:extLst>
              <a:ext uri="{FF2B5EF4-FFF2-40B4-BE49-F238E27FC236}">
                <a16:creationId xmlns:a16="http://schemas.microsoft.com/office/drawing/2014/main" id="{19AC72B7-8CCC-E6C7-AAEF-EE03EAF6BBB1}"/>
              </a:ext>
            </a:extLst>
          </p:cNvPr>
          <p:cNvSpPr>
            <a:spLocks noChangeArrowheads="1"/>
          </p:cNvSpPr>
          <p:nvPr/>
        </p:nvSpPr>
        <p:spPr bwMode="auto">
          <a:xfrm>
            <a:off x="476250" y="4475163"/>
            <a:ext cx="8199438" cy="175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Доля стран ЕС как импортера газа по трубе из России сократилась за 4 года с 66 до 4% (со 132 до 4,3 млрд м3)</a:t>
            </a:r>
          </a:p>
          <a:p>
            <a:pPr eaLnBrk="1" hangingPunct="1">
              <a:buFont typeface="Arial" panose="020B0604020202020204" pitchFamily="34" charset="0"/>
              <a:buChar char="•"/>
            </a:pPr>
            <a:r>
              <a:rPr lang="ru-RU" altLang="en-US">
                <a:solidFill>
                  <a:srgbClr val="000000"/>
                </a:solidFill>
                <a:latin typeface="Calibri" panose="020F0502020204030204" pitchFamily="34" charset="0"/>
              </a:rPr>
              <a:t>Китай стал основным импортером трубопроводного газа ( с 7,6 до 38 млрд м3)</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Доля Турции на общем фоне двукратного сокращения трубопроводного экспорта выросла</a:t>
            </a:r>
          </a:p>
          <a:p>
            <a:pPr eaLnBrk="1" hangingPunct="1">
              <a:buFont typeface="Arial" panose="020B0604020202020204" pitchFamily="34" charset="0"/>
              <a:buChar char="•"/>
            </a:pPr>
            <a:r>
              <a:rPr lang="ru-RU" altLang="en-US">
                <a:solidFill>
                  <a:srgbClr val="000000"/>
                </a:solidFill>
                <a:latin typeface="Calibri" panose="020F0502020204030204" pitchFamily="34" charset="0"/>
              </a:rPr>
              <a:t>Существенно выросла также доля стран - бывших участниц СНГ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88C8DB1-2557-F1A8-F087-CECDA4BCDC31}"/>
              </a:ext>
            </a:extLst>
          </p:cNvPr>
          <p:cNvSpPr>
            <a:spLocks noGrp="1" noChangeArrowheads="1"/>
          </p:cNvSpPr>
          <p:nvPr>
            <p:ph type="title"/>
          </p:nvPr>
        </p:nvSpPr>
        <p:spPr>
          <a:xfrm>
            <a:off x="487203" y="49934"/>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Перспектива экспорта российского СПГ</a:t>
            </a:r>
          </a:p>
        </p:txBody>
      </p:sp>
      <p:sp>
        <p:nvSpPr>
          <p:cNvPr id="8196" name="Line 4">
            <a:extLst>
              <a:ext uri="{FF2B5EF4-FFF2-40B4-BE49-F238E27FC236}">
                <a16:creationId xmlns:a16="http://schemas.microsoft.com/office/drawing/2014/main" id="{3B522C89-EBCC-3D6E-A323-76BAA41970C6}"/>
              </a:ext>
            </a:extLst>
          </p:cNvPr>
          <p:cNvSpPr>
            <a:spLocks noChangeShapeType="1"/>
          </p:cNvSpPr>
          <p:nvPr/>
        </p:nvSpPr>
        <p:spPr bwMode="auto">
          <a:xfrm>
            <a:off x="476250" y="384175"/>
            <a:ext cx="819943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7992C4C4-9A4D-A6BD-2AFB-333B1866EF86}"/>
              </a:ext>
            </a:extLst>
          </p:cNvPr>
          <p:cNvSpPr/>
          <p:nvPr/>
        </p:nvSpPr>
        <p:spPr>
          <a:xfrm>
            <a:off x="487363" y="695325"/>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5524D60E-5C7D-92E0-89FE-F610473653ED}"/>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41C9C64D-0A13-69AF-2223-AACA4E2DBC6C}"/>
              </a:ext>
            </a:extLst>
          </p:cNvPr>
          <p:cNvSpPr/>
          <p:nvPr/>
        </p:nvSpPr>
        <p:spPr>
          <a:xfrm>
            <a:off x="457200" y="260350"/>
            <a:ext cx="8129588"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19463" name="Прямоугольник 2">
            <a:extLst>
              <a:ext uri="{FF2B5EF4-FFF2-40B4-BE49-F238E27FC236}">
                <a16:creationId xmlns:a16="http://schemas.microsoft.com/office/drawing/2014/main" id="{F35289F6-84B0-C3B6-33A6-C01D531AF471}"/>
              </a:ext>
            </a:extLst>
          </p:cNvPr>
          <p:cNvSpPr>
            <a:spLocks noChangeArrowheads="1"/>
          </p:cNvSpPr>
          <p:nvPr/>
        </p:nvSpPr>
        <p:spPr bwMode="auto">
          <a:xfrm>
            <a:off x="531813" y="622300"/>
            <a:ext cx="80692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Сложившаяся ситуация в области трубопроводного экспорта создает предпосылки для дальнейшего развития сектора СПГ в России</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В страны ЕС в 2025 г. было поставлено 44% российского СПГ. Остальные поставки направлялись в страны АТР – в Китай, Японию, Южную Корею и Тайвань</a:t>
            </a:r>
          </a:p>
        </p:txBody>
      </p:sp>
      <p:sp>
        <p:nvSpPr>
          <p:cNvPr id="19464" name="Прямоугольник 4">
            <a:extLst>
              <a:ext uri="{FF2B5EF4-FFF2-40B4-BE49-F238E27FC236}">
                <a16:creationId xmlns:a16="http://schemas.microsoft.com/office/drawing/2014/main" id="{3E0624FA-1E45-31B5-EEDF-CAC1EB127ACF}"/>
              </a:ext>
            </a:extLst>
          </p:cNvPr>
          <p:cNvSpPr>
            <a:spLocks noChangeArrowheads="1"/>
          </p:cNvSpPr>
          <p:nvPr/>
        </p:nvSpPr>
        <p:spPr bwMode="auto">
          <a:xfrm>
            <a:off x="457200" y="2276475"/>
            <a:ext cx="821848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Дальнейшее развитие европейского направления СПГ осложняется принятыми пакетами санкций, запрещающих транзит и перевалку российского СПГ через европейские порты в третьи страны. Экспорт СПГ также должен переориентироваться на Восток</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Разворот на Восток сопряжен с увеличением сроков доставки и стоимости транспортировки и снижением рентабельности</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Для разворота на Восток необходимо большого количества газовозов, в том числе арктического класса, которых из-за санкций уже не хватает</a:t>
            </a:r>
          </a:p>
          <a:p>
            <a:pPr algn="just" eaLnBrk="1" hangingPunct="1">
              <a:buFont typeface="Arial" panose="020B0604020202020204" pitchFamily="34" charset="0"/>
              <a:buChar char="•"/>
            </a:pPr>
            <a:r>
              <a:rPr lang="ru-RU" altLang="en-US">
                <a:solidFill>
                  <a:srgbClr val="000000"/>
                </a:solidFill>
                <a:latin typeface="Calibri" panose="020F0502020204030204" pitchFamily="34" charset="0"/>
              </a:rPr>
              <a:t>На все строящиеся российские СПГ – заводы наложены санкции на поставку оборудования. Санкции носят блокирующий характер в силу технологической монополии западных компаний и невозможности быстрого импортозамещения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E610012-A379-D5BA-C84B-4FCA2214B44B}"/>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4B5AA745-EE07-0012-1338-1F0A2124E98E}"/>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37F1D028-BFC8-C4C8-E5E0-A45B5053C130}"/>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7175" name="Прямоугольник 2">
            <a:extLst>
              <a:ext uri="{FF2B5EF4-FFF2-40B4-BE49-F238E27FC236}">
                <a16:creationId xmlns:a16="http://schemas.microsoft.com/office/drawing/2014/main" id="{486F03BB-0F17-044F-258D-F37953ECEFD3}"/>
              </a:ext>
            </a:extLst>
          </p:cNvPr>
          <p:cNvSpPr>
            <a:spLocks noChangeArrowheads="1"/>
          </p:cNvSpPr>
          <p:nvPr/>
        </p:nvSpPr>
        <p:spPr bwMode="auto">
          <a:xfrm>
            <a:off x="611188" y="836613"/>
            <a:ext cx="68405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ru-RU" dirty="0">
                <a:latin typeface="Calibri" pitchFamily="34" charset="0"/>
                <a:cs typeface="Calibri" pitchFamily="34" charset="0"/>
              </a:rPr>
              <a:t>1. Политические решения ЕС и США за 4 кризисных года</a:t>
            </a:r>
          </a:p>
          <a:p>
            <a:pPr>
              <a:defRPr/>
            </a:pPr>
            <a:endParaRPr lang="ru-RU" dirty="0">
              <a:latin typeface="Calibri" pitchFamily="34" charset="0"/>
              <a:cs typeface="Calibri" pitchFamily="34" charset="0"/>
            </a:endParaRPr>
          </a:p>
          <a:p>
            <a:pPr>
              <a:defRPr/>
            </a:pPr>
            <a:r>
              <a:rPr lang="ru-RU" dirty="0">
                <a:latin typeface="Calibri" pitchFamily="34" charset="0"/>
                <a:cs typeface="Calibri" pitchFamily="34" charset="0"/>
              </a:rPr>
              <a:t>2. Энергетический сектор России под гнетом геополитики </a:t>
            </a:r>
          </a:p>
          <a:p>
            <a:pPr>
              <a:defRPr/>
            </a:pPr>
            <a:endParaRPr lang="ru-RU" dirty="0">
              <a:latin typeface="Calibri" pitchFamily="34" charset="0"/>
              <a:cs typeface="Calibri" pitchFamily="34" charset="0"/>
            </a:endParaRPr>
          </a:p>
          <a:p>
            <a:pPr>
              <a:defRPr/>
            </a:pPr>
            <a:r>
              <a:rPr lang="ru-RU" dirty="0">
                <a:solidFill>
                  <a:srgbClr val="7030A0"/>
                </a:solidFill>
                <a:effectLst>
                  <a:outerShdw blurRad="38100" dist="38100" dir="2700000" algn="tl">
                    <a:srgbClr val="000000">
                      <a:alpha val="43137"/>
                    </a:srgbClr>
                  </a:outerShdw>
                </a:effectLst>
                <a:latin typeface="Calibri" pitchFamily="34" charset="0"/>
                <a:cs typeface="Calibri" pitchFamily="34" charset="0"/>
              </a:rPr>
              <a:t>3. Изменения на мировом рынке углеводородов</a:t>
            </a:r>
          </a:p>
          <a:p>
            <a:pPr>
              <a:defRPr/>
            </a:pPr>
            <a:r>
              <a:rPr lang="ru-RU" dirty="0">
                <a:solidFill>
                  <a:srgbClr val="7030A0"/>
                </a:solidFill>
                <a:effectLst>
                  <a:outerShdw blurRad="38100" dist="38100" dir="2700000" algn="tl">
                    <a:srgbClr val="000000">
                      <a:alpha val="43137"/>
                    </a:srgbClr>
                  </a:outerShdw>
                </a:effectLst>
                <a:latin typeface="Calibri" pitchFamily="34" charset="0"/>
                <a:cs typeface="Calibri" pitchFamily="34" charset="0"/>
              </a:rPr>
              <a:t>    Итоги 4х кризисных лет</a:t>
            </a:r>
          </a:p>
          <a:p>
            <a:pPr>
              <a:defRPr/>
            </a:pPr>
            <a:endParaRPr lang="ru-RU" dirty="0">
              <a:latin typeface="Calibri" pitchFamily="34" charset="0"/>
              <a:cs typeface="Calibri" pitchFamily="34" charset="0"/>
            </a:endParaRPr>
          </a:p>
          <a:p>
            <a:pPr>
              <a:defRPr/>
            </a:pPr>
            <a:r>
              <a:rPr lang="ru-RU" dirty="0">
                <a:latin typeface="Calibri" pitchFamily="34" charset="0"/>
                <a:cs typeface="Calibri" pitchFamily="34" charset="0"/>
              </a:rPr>
              <a:t>4. Выводы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4A8C6F7-8C3B-0791-0CCD-AD2CC41DF892}"/>
              </a:ext>
            </a:extLst>
          </p:cNvPr>
          <p:cNvSpPr>
            <a:spLocks noGrp="1" noChangeArrowheads="1"/>
          </p:cNvSpPr>
          <p:nvPr>
            <p:ph type="title"/>
          </p:nvPr>
        </p:nvSpPr>
        <p:spPr>
          <a:xfrm>
            <a:off x="457200" y="4445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Динамика мировой добычи нефти  за 2021-2025 гг.</a:t>
            </a:r>
          </a:p>
        </p:txBody>
      </p:sp>
      <p:sp>
        <p:nvSpPr>
          <p:cNvPr id="8196" name="Line 4">
            <a:extLst>
              <a:ext uri="{FF2B5EF4-FFF2-40B4-BE49-F238E27FC236}">
                <a16:creationId xmlns:a16="http://schemas.microsoft.com/office/drawing/2014/main" id="{0C5EB7FD-37EB-99BC-A129-3B53867B7C79}"/>
              </a:ext>
            </a:extLst>
          </p:cNvPr>
          <p:cNvSpPr>
            <a:spLocks noChangeShapeType="1"/>
          </p:cNvSpPr>
          <p:nvPr/>
        </p:nvSpPr>
        <p:spPr bwMode="auto">
          <a:xfrm>
            <a:off x="457200" y="476250"/>
            <a:ext cx="821848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6483CADF-09D8-7AEE-24BB-BCBD709AFB32}"/>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F3C2E3CE-C7C6-4211-1195-8C1948C749CC}"/>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graphicFrame>
        <p:nvGraphicFramePr>
          <p:cNvPr id="5" name="Таблица 4">
            <a:extLst>
              <a:ext uri="{FF2B5EF4-FFF2-40B4-BE49-F238E27FC236}">
                <a16:creationId xmlns:a16="http://schemas.microsoft.com/office/drawing/2014/main" id="{4CBD033B-4DAF-AA0D-E0E3-862EA14921B8}"/>
              </a:ext>
            </a:extLst>
          </p:cNvPr>
          <p:cNvGraphicFramePr>
            <a:graphicFrameLocks noGrp="1"/>
          </p:cNvGraphicFramePr>
          <p:nvPr/>
        </p:nvGraphicFramePr>
        <p:xfrm>
          <a:off x="1577975" y="1536700"/>
          <a:ext cx="6146800" cy="2514600"/>
        </p:xfrm>
        <a:graphic>
          <a:graphicData uri="http://schemas.openxmlformats.org/drawingml/2006/table">
            <a:tbl>
              <a:tblPr/>
              <a:tblGrid>
                <a:gridCol w="1100138">
                  <a:extLst>
                    <a:ext uri="{9D8B030D-6E8A-4147-A177-3AD203B41FA5}">
                      <a16:colId xmlns:a16="http://schemas.microsoft.com/office/drawing/2014/main" val="20000"/>
                    </a:ext>
                  </a:extLst>
                </a:gridCol>
                <a:gridCol w="811212">
                  <a:extLst>
                    <a:ext uri="{9D8B030D-6E8A-4147-A177-3AD203B41FA5}">
                      <a16:colId xmlns:a16="http://schemas.microsoft.com/office/drawing/2014/main" val="20001"/>
                    </a:ext>
                  </a:extLst>
                </a:gridCol>
                <a:gridCol w="901700">
                  <a:extLst>
                    <a:ext uri="{9D8B030D-6E8A-4147-A177-3AD203B41FA5}">
                      <a16:colId xmlns:a16="http://schemas.microsoft.com/office/drawing/2014/main" val="20002"/>
                    </a:ext>
                  </a:extLst>
                </a:gridCol>
                <a:gridCol w="900113">
                  <a:extLst>
                    <a:ext uri="{9D8B030D-6E8A-4147-A177-3AD203B41FA5}">
                      <a16:colId xmlns:a16="http://schemas.microsoft.com/office/drawing/2014/main" val="20003"/>
                    </a:ext>
                  </a:extLst>
                </a:gridCol>
                <a:gridCol w="811212">
                  <a:extLst>
                    <a:ext uri="{9D8B030D-6E8A-4147-A177-3AD203B41FA5}">
                      <a16:colId xmlns:a16="http://schemas.microsoft.com/office/drawing/2014/main" val="20004"/>
                    </a:ext>
                  </a:extLst>
                </a:gridCol>
                <a:gridCol w="811213">
                  <a:extLst>
                    <a:ext uri="{9D8B030D-6E8A-4147-A177-3AD203B41FA5}">
                      <a16:colId xmlns:a16="http://schemas.microsoft.com/office/drawing/2014/main" val="20005"/>
                    </a:ext>
                  </a:extLst>
                </a:gridCol>
                <a:gridCol w="811212">
                  <a:extLst>
                    <a:ext uri="{9D8B030D-6E8A-4147-A177-3AD203B41FA5}">
                      <a16:colId xmlns:a16="http://schemas.microsoft.com/office/drawing/2014/main" val="20006"/>
                    </a:ext>
                  </a:extLst>
                </a:gridCol>
              </a:tblGrid>
              <a:tr h="575469">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Times New Roman" pitchFamily="18" charset="0"/>
                          <a:ea typeface="Calibri" pitchFamily="34" charset="0"/>
                          <a:cs typeface="Times New Roman" pitchFamily="18" charset="0"/>
                        </a:rPr>
                        <a:t> </a:t>
                      </a:r>
                      <a:endParaRPr kumimoji="0" lang="ru-RU" sz="11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2025 к 2021,%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050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Всего, в тч.</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4237,4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4426,7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4514,4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4542,7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4701,1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111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0506">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США</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717,9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766,2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829,5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857,9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889,9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124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6094">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Сауд. Аравия</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ea typeface="Times New Roman" pitchFamily="18" charset="0"/>
                          <a:cs typeface="Calibri" pitchFamily="34" charset="0"/>
                        </a:rPr>
                        <a:t>515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ea typeface="Times New Roman" pitchFamily="18" charset="0"/>
                          <a:cs typeface="Calibri" pitchFamily="34" charset="0"/>
                        </a:rPr>
                        <a:t>573,1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ea typeface="Times New Roman" pitchFamily="18" charset="0"/>
                          <a:cs typeface="Calibri" pitchFamily="34" charset="0"/>
                        </a:rPr>
                        <a:t>528,9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510,2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535,8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0506">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Россия</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538,8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548,5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541,6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526,4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523,3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97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0506">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Канада</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266,6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273,9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277,7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289,9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302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113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0506">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Иран</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169,3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178,3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211,1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234,5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242,1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143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0506">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Китай</a:t>
                      </a:r>
                      <a:endParaRPr kumimoji="0" lang="ru-RU" sz="11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198,9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204,7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212,9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216,1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1584" name="Прямоугольник 5">
            <a:extLst>
              <a:ext uri="{FF2B5EF4-FFF2-40B4-BE49-F238E27FC236}">
                <a16:creationId xmlns:a16="http://schemas.microsoft.com/office/drawing/2014/main" id="{1C5F4190-FC2D-3CF6-402E-9D0F92B97BCA}"/>
              </a:ext>
            </a:extLst>
          </p:cNvPr>
          <p:cNvSpPr>
            <a:spLocks noChangeArrowheads="1"/>
          </p:cNvSpPr>
          <p:nvPr/>
        </p:nvSpPr>
        <p:spPr bwMode="auto">
          <a:xfrm>
            <a:off x="727075" y="4076700"/>
            <a:ext cx="8064500"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По результатам 2025 г. </a:t>
            </a:r>
            <a:r>
              <a:rPr lang="ru-RU" altLang="en-US" b="1">
                <a:solidFill>
                  <a:srgbClr val="000000"/>
                </a:solidFill>
                <a:latin typeface="Calibri" panose="020F0502020204030204" pitchFamily="34" charset="0"/>
                <a:cs typeface="Calibri" panose="020F0502020204030204" pitchFamily="34" charset="0"/>
              </a:rPr>
              <a:t>Россия</a:t>
            </a:r>
            <a:r>
              <a:rPr lang="ru-RU" altLang="en-US">
                <a:solidFill>
                  <a:srgbClr val="000000"/>
                </a:solidFill>
                <a:latin typeface="Calibri" panose="020F0502020204030204" pitchFamily="34" charset="0"/>
                <a:cs typeface="Calibri" panose="020F0502020204030204" pitchFamily="34" charset="0"/>
              </a:rPr>
              <a:t> переместилась </a:t>
            </a:r>
            <a:r>
              <a:rPr lang="ru-RU" altLang="en-US" b="1">
                <a:solidFill>
                  <a:srgbClr val="000000"/>
                </a:solidFill>
                <a:latin typeface="Calibri" panose="020F0502020204030204" pitchFamily="34" charset="0"/>
                <a:cs typeface="Calibri" panose="020F0502020204030204" pitchFamily="34" charset="0"/>
              </a:rPr>
              <a:t>на 3 место </a:t>
            </a:r>
            <a:r>
              <a:rPr lang="ru-RU" altLang="en-US">
                <a:solidFill>
                  <a:srgbClr val="000000"/>
                </a:solidFill>
                <a:latin typeface="Calibri" panose="020F0502020204030204" pitchFamily="34" charset="0"/>
                <a:cs typeface="Calibri" panose="020F0502020204030204" pitchFamily="34" charset="0"/>
              </a:rPr>
              <a:t>по добыче нефти после США и Саудовской Аравии, единственная снизив добычу</a:t>
            </a:r>
            <a:endParaRPr lang="ru-RU" altLang="en-US">
              <a:latin typeface="Calibri" panose="020F0502020204030204" pitchFamily="34" charset="0"/>
              <a:cs typeface="Calibri" panose="020F0502020204030204" pitchFamily="34" charset="0"/>
            </a:endParaRPr>
          </a:p>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Прочие страны наращивали добычу нефти. Самые высокие темпы роста наблюдались в Иране – 43%.  Бразилия и США увеличили добычу на 30 и 24%, соответственно </a:t>
            </a:r>
          </a:p>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Китай по результатам 2025 г. переместился по добыче нефти на 6 место, обогнав Ирак</a:t>
            </a:r>
          </a:p>
        </p:txBody>
      </p:sp>
      <p:sp>
        <p:nvSpPr>
          <p:cNvPr id="21585" name="Прямоугольник 6">
            <a:extLst>
              <a:ext uri="{FF2B5EF4-FFF2-40B4-BE49-F238E27FC236}">
                <a16:creationId xmlns:a16="http://schemas.microsoft.com/office/drawing/2014/main" id="{A35B8609-351A-B9F6-73AE-981AAC533BAE}"/>
              </a:ext>
            </a:extLst>
          </p:cNvPr>
          <p:cNvSpPr>
            <a:spLocks noChangeArrowheads="1"/>
          </p:cNvSpPr>
          <p:nvPr/>
        </p:nvSpPr>
        <p:spPr bwMode="auto">
          <a:xfrm>
            <a:off x="874713" y="1122363"/>
            <a:ext cx="7935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sz="1600" b="1">
                <a:solidFill>
                  <a:srgbClr val="000000"/>
                </a:solidFill>
                <a:latin typeface="Calibri" panose="020F0502020204030204" pitchFamily="34" charset="0"/>
                <a:cs typeface="Calibri" panose="020F0502020204030204" pitchFamily="34" charset="0"/>
              </a:rPr>
              <a:t>Динамика добычи  нефти  в основных нефтедобывающих странах мира, млн т  </a:t>
            </a:r>
            <a:br>
              <a:rPr lang="ru-RU" altLang="en-US" sz="1600" b="1">
                <a:solidFill>
                  <a:srgbClr val="000000"/>
                </a:solidFill>
                <a:latin typeface="Calibri" panose="020F0502020204030204" pitchFamily="34" charset="0"/>
                <a:cs typeface="Calibri" panose="020F0502020204030204" pitchFamily="34" charset="0"/>
              </a:rPr>
            </a:br>
            <a:endParaRPr lang="ru-RU" altLang="en-US" sz="1600"/>
          </a:p>
        </p:txBody>
      </p:sp>
      <p:sp>
        <p:nvSpPr>
          <p:cNvPr id="8" name="Прямоугольник 7">
            <a:extLst>
              <a:ext uri="{FF2B5EF4-FFF2-40B4-BE49-F238E27FC236}">
                <a16:creationId xmlns:a16="http://schemas.microsoft.com/office/drawing/2014/main" id="{149301D5-02B6-4768-CA02-BF731893905C}"/>
              </a:ext>
            </a:extLst>
          </p:cNvPr>
          <p:cNvSpPr/>
          <p:nvPr/>
        </p:nvSpPr>
        <p:spPr>
          <a:xfrm>
            <a:off x="469900" y="476250"/>
            <a:ext cx="8205788" cy="646113"/>
          </a:xfrm>
          <a:prstGeom prst="rect">
            <a:avLst/>
          </a:prstGeom>
        </p:spPr>
        <p:txBody>
          <a:bodyPr>
            <a:spAutoFit/>
          </a:bodyPr>
          <a:lstStyle/>
          <a:p>
            <a:pPr algn="just" fontAlgn="auto">
              <a:spcBef>
                <a:spcPts val="0"/>
              </a:spcBef>
              <a:spcAft>
                <a:spcPts val="0"/>
              </a:spcAft>
              <a:defRPr/>
            </a:pPr>
            <a:r>
              <a:rPr lang="ru-RU" kern="0" dirty="0">
                <a:latin typeface="Calibri" pitchFamily="34" charset="0"/>
                <a:cs typeface="Calibri" pitchFamily="34" charset="0"/>
              </a:rPr>
              <a:t>В связи с изменениями, произошедшими в российском нефтегазовом секторе, изменилось и положение нашей страны на мировых рынках нефти и газа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C3EAA57-D3E7-5156-5DE2-1A723949BE7F}"/>
              </a:ext>
            </a:extLst>
          </p:cNvPr>
          <p:cNvSpPr>
            <a:spLocks noGrp="1" noChangeArrowheads="1"/>
          </p:cNvSpPr>
          <p:nvPr>
            <p:ph type="title"/>
          </p:nvPr>
        </p:nvSpPr>
        <p:spPr>
          <a:xfrm>
            <a:off x="457200" y="4445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Динамика мировой нефтепереработки за 2021-2025 гг.</a:t>
            </a:r>
          </a:p>
        </p:txBody>
      </p:sp>
      <p:sp>
        <p:nvSpPr>
          <p:cNvPr id="8196" name="Line 4">
            <a:extLst>
              <a:ext uri="{FF2B5EF4-FFF2-40B4-BE49-F238E27FC236}">
                <a16:creationId xmlns:a16="http://schemas.microsoft.com/office/drawing/2014/main" id="{30DD11EB-7329-CA06-765E-54B3B6F45306}"/>
              </a:ext>
            </a:extLst>
          </p:cNvPr>
          <p:cNvSpPr>
            <a:spLocks noChangeShapeType="1"/>
          </p:cNvSpPr>
          <p:nvPr/>
        </p:nvSpPr>
        <p:spPr bwMode="auto">
          <a:xfrm>
            <a:off x="457200" y="476250"/>
            <a:ext cx="821848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87E4AE2D-5F12-1947-A1B6-6EF4949A509E}"/>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1AEBBE0D-2FFD-FD60-4C44-A83B4E3F4A4E}"/>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22534" name="Прямоугольник 5">
            <a:extLst>
              <a:ext uri="{FF2B5EF4-FFF2-40B4-BE49-F238E27FC236}">
                <a16:creationId xmlns:a16="http://schemas.microsoft.com/office/drawing/2014/main" id="{2D54CBCE-2628-6D7F-6CCA-92D72B24902D}"/>
              </a:ext>
            </a:extLst>
          </p:cNvPr>
          <p:cNvSpPr>
            <a:spLocks noChangeArrowheads="1"/>
          </p:cNvSpPr>
          <p:nvPr/>
        </p:nvSpPr>
        <p:spPr bwMode="auto">
          <a:xfrm>
            <a:off x="619125" y="3429000"/>
            <a:ext cx="80645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По имеющимся производственным мощностям НПЗ Россия занимает 3 место</a:t>
            </a: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По сравнению с 2021 г.  Россия  снизила на 14% объемы нефтепереработки  </a:t>
            </a: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Индия имеет мощности экспорто-ориентированных НПЗ 4 в мире. Нарастив объемы нефтепереработки на 14%, заняла 3 место про производительности</a:t>
            </a:r>
            <a:endParaRPr lang="ru-RU" altLang="en-US">
              <a:latin typeface="Calibri" panose="020F0502020204030204" pitchFamily="34" charset="0"/>
              <a:cs typeface="Calibri" panose="020F0502020204030204" pitchFamily="34" charset="0"/>
            </a:endParaRPr>
          </a:p>
        </p:txBody>
      </p:sp>
      <p:pic>
        <p:nvPicPr>
          <p:cNvPr id="22535" name="Picture 2">
            <a:extLst>
              <a:ext uri="{FF2B5EF4-FFF2-40B4-BE49-F238E27FC236}">
                <a16:creationId xmlns:a16="http://schemas.microsoft.com/office/drawing/2014/main" id="{892BB89B-83DD-9490-52C6-561C1C4B85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2713" y="714375"/>
            <a:ext cx="5715000" cy="2443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5D36A3E-F17E-160F-0B4F-A60F7EB68FE0}"/>
              </a:ext>
            </a:extLst>
          </p:cNvPr>
          <p:cNvSpPr>
            <a:spLocks noGrp="1" noChangeArrowheads="1"/>
          </p:cNvSpPr>
          <p:nvPr>
            <p:ph type="title"/>
          </p:nvPr>
        </p:nvSpPr>
        <p:spPr>
          <a:xfrm>
            <a:off x="457200" y="4445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Экспортеры нефти и нефтепродуктов</a:t>
            </a:r>
          </a:p>
        </p:txBody>
      </p:sp>
      <p:sp>
        <p:nvSpPr>
          <p:cNvPr id="8196" name="Line 4">
            <a:extLst>
              <a:ext uri="{FF2B5EF4-FFF2-40B4-BE49-F238E27FC236}">
                <a16:creationId xmlns:a16="http://schemas.microsoft.com/office/drawing/2014/main" id="{F355C04F-4C86-FDB6-18EB-C3B99244EDAA}"/>
              </a:ext>
            </a:extLst>
          </p:cNvPr>
          <p:cNvSpPr>
            <a:spLocks noChangeShapeType="1"/>
          </p:cNvSpPr>
          <p:nvPr/>
        </p:nvSpPr>
        <p:spPr bwMode="auto">
          <a:xfrm>
            <a:off x="457200" y="476250"/>
            <a:ext cx="821848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3C3ACF57-2DF7-9017-A319-E66FE45F6A65}"/>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4003A7B9-DD02-C014-0B51-0DF0C06554D4}"/>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23558" name="Прямоугольник 4">
            <a:extLst>
              <a:ext uri="{FF2B5EF4-FFF2-40B4-BE49-F238E27FC236}">
                <a16:creationId xmlns:a16="http://schemas.microsoft.com/office/drawing/2014/main" id="{7F2AD963-9AD6-BA65-3605-B7D55FBCE9F2}"/>
              </a:ext>
            </a:extLst>
          </p:cNvPr>
          <p:cNvSpPr>
            <a:spLocks noChangeArrowheads="1"/>
          </p:cNvSpPr>
          <p:nvPr/>
        </p:nvSpPr>
        <p:spPr bwMode="auto">
          <a:xfrm>
            <a:off x="684213" y="4303713"/>
            <a:ext cx="77930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ea typeface="Times New Roman" panose="02020603050405020304" pitchFamily="18" charset="0"/>
                <a:cs typeface="Calibri" panose="020F0502020204030204" pitchFamily="34" charset="0"/>
              </a:rPr>
              <a:t>Саудовская Аравия является экспортером нефти номер 1 в мире, </a:t>
            </a:r>
            <a:r>
              <a:rPr lang="ru-RU" altLang="en-US" b="1">
                <a:solidFill>
                  <a:srgbClr val="000000"/>
                </a:solidFill>
                <a:latin typeface="Calibri" panose="020F0502020204030204" pitchFamily="34" charset="0"/>
                <a:ea typeface="Times New Roman" panose="02020603050405020304" pitchFamily="18" charset="0"/>
                <a:cs typeface="Calibri" panose="020F0502020204030204" pitchFamily="34" charset="0"/>
              </a:rPr>
              <a:t>Россия </a:t>
            </a:r>
            <a:r>
              <a:rPr lang="ru-RU" altLang="en-US">
                <a:solidFill>
                  <a:srgbClr val="000000"/>
                </a:solidFill>
                <a:latin typeface="Calibri" panose="020F0502020204030204" pitchFamily="34" charset="0"/>
                <a:ea typeface="Times New Roman" panose="02020603050405020304" pitchFamily="18" charset="0"/>
                <a:cs typeface="Calibri" panose="020F0502020204030204" pitchFamily="34" charset="0"/>
              </a:rPr>
              <a:t>занимает</a:t>
            </a:r>
            <a:r>
              <a:rPr lang="ru-RU" altLang="en-US" b="1">
                <a:solidFill>
                  <a:srgbClr val="000000"/>
                </a:solidFill>
                <a:latin typeface="Calibri" panose="020F0502020204030204" pitchFamily="34" charset="0"/>
                <a:ea typeface="Times New Roman" panose="02020603050405020304" pitchFamily="18" charset="0"/>
                <a:cs typeface="Calibri" panose="020F0502020204030204" pitchFamily="34" charset="0"/>
              </a:rPr>
              <a:t> 2 место</a:t>
            </a:r>
            <a:r>
              <a:rPr lang="ru-RU" altLang="en-US">
                <a:solidFill>
                  <a:srgbClr val="000000"/>
                </a:solidFill>
                <a:latin typeface="Calibri" panose="020F0502020204030204" pitchFamily="34" charset="0"/>
                <a:ea typeface="Times New Roman" panose="02020603050405020304" pitchFamily="18" charset="0"/>
                <a:cs typeface="Calibri" panose="020F0502020204030204" pitchFamily="34" charset="0"/>
              </a:rPr>
              <a:t>, Канада – 3 место, США – 4 место </a:t>
            </a:r>
            <a:endParaRPr lang="ru-RU" altLang="en-US">
              <a:latin typeface="Calibri" panose="020F0502020204030204" pitchFamily="34" charset="0"/>
              <a:ea typeface="Times New Roman" panose="02020603050405020304" pitchFamily="18" charset="0"/>
              <a:cs typeface="Calibri" panose="020F0502020204030204" pitchFamily="34" charset="0"/>
            </a:endParaRPr>
          </a:p>
        </p:txBody>
      </p:sp>
      <p:sp>
        <p:nvSpPr>
          <p:cNvPr id="23559" name="Прямоугольник 5">
            <a:extLst>
              <a:ext uri="{FF2B5EF4-FFF2-40B4-BE49-F238E27FC236}">
                <a16:creationId xmlns:a16="http://schemas.microsoft.com/office/drawing/2014/main" id="{95DC11FE-E61C-71D6-2012-DC9D2B146157}"/>
              </a:ext>
            </a:extLst>
          </p:cNvPr>
          <p:cNvSpPr>
            <a:spLocks noChangeArrowheads="1"/>
          </p:cNvSpPr>
          <p:nvPr/>
        </p:nvSpPr>
        <p:spPr bwMode="auto">
          <a:xfrm>
            <a:off x="684213" y="4949825"/>
            <a:ext cx="78168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solidFill>
                  <a:srgbClr val="000000"/>
                </a:solidFill>
                <a:latin typeface="Calibri" panose="020F0502020204030204" pitchFamily="34" charset="0"/>
                <a:ea typeface="Times New Roman" panose="02020603050405020304" pitchFamily="18" charset="0"/>
                <a:cs typeface="Calibri" panose="020F0502020204030204" pitchFamily="34" charset="0"/>
              </a:rPr>
              <a:t>США является крупнейшим экспортером нефтепродуктов. По совокупному экспорту нефти и нефтепродуктов далеко впереди других стран </a:t>
            </a:r>
          </a:p>
          <a:p>
            <a:pPr algn="just" eaLnBrk="1" hangingPunct="1">
              <a:buFont typeface="Arial" panose="020B0604020202020204" pitchFamily="34" charset="0"/>
              <a:buChar char="•"/>
            </a:pPr>
            <a:r>
              <a:rPr lang="ru-RU" altLang="en-US" b="1">
                <a:solidFill>
                  <a:srgbClr val="000000"/>
                </a:solidFill>
                <a:latin typeface="Calibri" panose="020F0502020204030204" pitchFamily="34" charset="0"/>
                <a:ea typeface="Times New Roman" panose="02020603050405020304" pitchFamily="18" charset="0"/>
                <a:cs typeface="Calibri" panose="020F0502020204030204" pitchFamily="34" charset="0"/>
              </a:rPr>
              <a:t>Россия</a:t>
            </a:r>
            <a:r>
              <a:rPr lang="ru-RU" altLang="en-US">
                <a:solidFill>
                  <a:srgbClr val="000000"/>
                </a:solidFill>
                <a:latin typeface="Calibri" panose="020F0502020204030204" pitchFamily="34" charset="0"/>
                <a:ea typeface="Times New Roman" panose="02020603050405020304" pitchFamily="18" charset="0"/>
                <a:cs typeface="Calibri" panose="020F0502020204030204" pitchFamily="34" charset="0"/>
              </a:rPr>
              <a:t> по экспорту нефтепродуктов также занимает </a:t>
            </a:r>
            <a:r>
              <a:rPr lang="ru-RU" altLang="en-US" b="1">
                <a:solidFill>
                  <a:srgbClr val="000000"/>
                </a:solidFill>
                <a:latin typeface="Calibri" panose="020F0502020204030204" pitchFamily="34" charset="0"/>
                <a:ea typeface="Times New Roman" panose="02020603050405020304" pitchFamily="18" charset="0"/>
                <a:cs typeface="Calibri" panose="020F0502020204030204" pitchFamily="34" charset="0"/>
              </a:rPr>
              <a:t>2 место, </a:t>
            </a:r>
            <a:r>
              <a:rPr lang="ru-RU" altLang="en-US">
                <a:solidFill>
                  <a:srgbClr val="000000"/>
                </a:solidFill>
                <a:latin typeface="Calibri" panose="020F0502020204030204" pitchFamily="34" charset="0"/>
                <a:ea typeface="Times New Roman" panose="02020603050405020304" pitchFamily="18" charset="0"/>
                <a:cs typeface="Calibri" panose="020F0502020204030204" pitchFamily="34" charset="0"/>
              </a:rPr>
              <a:t>ОАЭ -3 место,</a:t>
            </a:r>
            <a:r>
              <a:rPr lang="ru-RU" altLang="en-US" b="1">
                <a:solidFill>
                  <a:srgbClr val="000000"/>
                </a:solidFill>
                <a:latin typeface="Calibri" panose="020F0502020204030204" pitchFamily="34" charset="0"/>
                <a:ea typeface="Times New Roman" panose="02020603050405020304" pitchFamily="18" charset="0"/>
                <a:cs typeface="Calibri" panose="020F0502020204030204" pitchFamily="34" charset="0"/>
              </a:rPr>
              <a:t> Индия-4 место</a:t>
            </a:r>
          </a:p>
          <a:p>
            <a:pPr algn="just" eaLnBrk="1" hangingPunct="1">
              <a:buFont typeface="Arial" panose="020B0604020202020204" pitchFamily="34" charset="0"/>
              <a:buChar char="•"/>
            </a:pPr>
            <a:endParaRPr lang="ru-RU" altLang="en-US" b="1">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23560" name="Picture 6">
            <a:extLst>
              <a:ext uri="{FF2B5EF4-FFF2-40B4-BE49-F238E27FC236}">
                <a16:creationId xmlns:a16="http://schemas.microsoft.com/office/drawing/2014/main" id="{0A2A4710-2795-147E-6865-54B158385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565150"/>
            <a:ext cx="6232525" cy="374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25040D1-BE02-5A16-26F9-85D5112A188F}"/>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Основные страны /регионы потребители и импортеры нефти</a:t>
            </a:r>
          </a:p>
        </p:txBody>
      </p:sp>
      <p:sp>
        <p:nvSpPr>
          <p:cNvPr id="8196" name="Line 4">
            <a:extLst>
              <a:ext uri="{FF2B5EF4-FFF2-40B4-BE49-F238E27FC236}">
                <a16:creationId xmlns:a16="http://schemas.microsoft.com/office/drawing/2014/main" id="{49416DD1-5592-30A2-6B93-A9C22CB62598}"/>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041F3568-ED25-EAF7-01B2-A3B245E01CC0}"/>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681BC170-BAE6-AA7A-9023-4335225E58E7}"/>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037252BC-B741-924A-7A6F-70F7F7C505B7}"/>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24583" name="Прямоугольник 5">
            <a:extLst>
              <a:ext uri="{FF2B5EF4-FFF2-40B4-BE49-F238E27FC236}">
                <a16:creationId xmlns:a16="http://schemas.microsoft.com/office/drawing/2014/main" id="{1CB6AA04-7F80-E4CC-AC99-9383D927CCB2}"/>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24584" name="Прямоугольник 4">
            <a:extLst>
              <a:ext uri="{FF2B5EF4-FFF2-40B4-BE49-F238E27FC236}">
                <a16:creationId xmlns:a16="http://schemas.microsoft.com/office/drawing/2014/main" id="{CB9F1679-5DD1-149A-EAE1-655EFEBE741B}"/>
              </a:ext>
            </a:extLst>
          </p:cNvPr>
          <p:cNvSpPr>
            <a:spLocks noChangeArrowheads="1"/>
          </p:cNvSpPr>
          <p:nvPr/>
        </p:nvSpPr>
        <p:spPr bwMode="auto">
          <a:xfrm>
            <a:off x="-180975" y="468313"/>
            <a:ext cx="7015163"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15000"/>
              </a:lnSpc>
            </a:pPr>
            <a:r>
              <a:rPr lang="ru-RU" altLang="en-US" sz="1600" b="1">
                <a:solidFill>
                  <a:srgbClr val="000000"/>
                </a:solidFill>
                <a:latin typeface="Calibri" panose="020F0502020204030204" pitchFamily="34" charset="0"/>
                <a:cs typeface="Calibri" panose="020F0502020204030204" pitchFamily="34" charset="0"/>
              </a:rPr>
              <a:t>Основные регионы/страны потребители нефти  в мире, млн т</a:t>
            </a:r>
            <a:endParaRPr lang="ru-RU" altLang="en-US" sz="1600" b="1">
              <a:latin typeface="Calibri" panose="020F0502020204030204" pitchFamily="34" charset="0"/>
              <a:cs typeface="Calibri" panose="020F0502020204030204" pitchFamily="34" charset="0"/>
            </a:endParaRPr>
          </a:p>
        </p:txBody>
      </p:sp>
      <p:graphicFrame>
        <p:nvGraphicFramePr>
          <p:cNvPr id="6" name="Таблица 5">
            <a:extLst>
              <a:ext uri="{FF2B5EF4-FFF2-40B4-BE49-F238E27FC236}">
                <a16:creationId xmlns:a16="http://schemas.microsoft.com/office/drawing/2014/main" id="{793BD309-BF13-3CC6-FF04-1DCE3CE40412}"/>
              </a:ext>
            </a:extLst>
          </p:cNvPr>
          <p:cNvGraphicFramePr>
            <a:graphicFrameLocks noGrp="1"/>
          </p:cNvGraphicFramePr>
          <p:nvPr/>
        </p:nvGraphicFramePr>
        <p:xfrm>
          <a:off x="628650" y="827088"/>
          <a:ext cx="4806950" cy="2119312"/>
        </p:xfrm>
        <a:graphic>
          <a:graphicData uri="http://schemas.openxmlformats.org/drawingml/2006/table">
            <a:tbl>
              <a:tblPr/>
              <a:tblGrid>
                <a:gridCol w="1711325">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421835">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Регионы/страны</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2021</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2025</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2025 к 2021,%</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2497">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АТР, в т. ч.:</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1614,5</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1803,9</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112</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2497">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Китай</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691,6</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793</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115</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2497">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Индия</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218,3</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256,5</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117</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2497">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Сев. Америка, в т.ч.:</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983,2</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1008,9</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103</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2497">
                <a:tc>
                  <a:txBody>
                    <a:bodyPr/>
                    <a:lstStyle/>
                    <a:p>
                      <a:pPr marL="0" marR="0" lvl="0" indent="0" algn="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США</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808,2</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827</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102</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2497">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Европа</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646,1</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670,1</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104</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2497">
                <a:tc>
                  <a:txBody>
                    <a:bodyPr/>
                    <a:lstStyle/>
                    <a:p>
                      <a:pPr marL="0" marR="0" lvl="0" indent="0" algn="l"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Всего</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4304,4</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4631,2</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ts val="100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108</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pic>
        <p:nvPicPr>
          <p:cNvPr id="24632" name="Picture 12">
            <a:extLst>
              <a:ext uri="{FF2B5EF4-FFF2-40B4-BE49-F238E27FC236}">
                <a16:creationId xmlns:a16="http://schemas.microsoft.com/office/drawing/2014/main" id="{BD27F5C2-4194-9993-C3DB-ACBEA91874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325" y="3022600"/>
            <a:ext cx="4433888" cy="266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633" name="Прямоугольник 8">
            <a:extLst>
              <a:ext uri="{FF2B5EF4-FFF2-40B4-BE49-F238E27FC236}">
                <a16:creationId xmlns:a16="http://schemas.microsoft.com/office/drawing/2014/main" id="{A3ADC82B-E83A-E8A9-6AAC-204B62BD2D10}"/>
              </a:ext>
            </a:extLst>
          </p:cNvPr>
          <p:cNvSpPr>
            <a:spLocks noChangeArrowheads="1"/>
          </p:cNvSpPr>
          <p:nvPr/>
        </p:nvSpPr>
        <p:spPr bwMode="auto">
          <a:xfrm>
            <a:off x="5632450" y="573088"/>
            <a:ext cx="2817813"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endParaRPr lang="ru-RU" altLang="en-US">
              <a:solidFill>
                <a:srgbClr val="000000"/>
              </a:solidFill>
              <a:latin typeface="Calibri" panose="020F0502020204030204" pitchFamily="34" charset="0"/>
              <a:cs typeface="Calibri" panose="020F0502020204030204" pitchFamily="34" charset="0"/>
            </a:endParaRPr>
          </a:p>
          <a:p>
            <a:pPr eaLnBrk="1" hangingPunct="1">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Потребление нефти в мире растет-8%</a:t>
            </a:r>
          </a:p>
          <a:p>
            <a:pPr eaLnBrk="1" hangingPunct="1">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Наибольшие темпы роста в Индии и Китае – 17 и 15 %</a:t>
            </a:r>
          </a:p>
          <a:p>
            <a:pPr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АТР 39% мирового потребления (Китай-17%)</a:t>
            </a:r>
          </a:p>
          <a:p>
            <a:pPr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Сев. Америка 22% (США - 18%)</a:t>
            </a:r>
          </a:p>
          <a:p>
            <a:pPr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Европа 14% мирового потребления нефти</a:t>
            </a:r>
          </a:p>
          <a:p>
            <a:pPr eaLnBrk="1" hangingPunct="1"/>
            <a:endParaRPr lang="ru-RU" altLang="en-US">
              <a:latin typeface="Calibri" panose="020F0502020204030204" pitchFamily="34" charset="0"/>
              <a:cs typeface="Calibri" panose="020F0502020204030204" pitchFamily="34" charset="0"/>
            </a:endParaRPr>
          </a:p>
        </p:txBody>
      </p:sp>
      <p:sp>
        <p:nvSpPr>
          <p:cNvPr id="24634" name="Прямоугольник 9">
            <a:extLst>
              <a:ext uri="{FF2B5EF4-FFF2-40B4-BE49-F238E27FC236}">
                <a16:creationId xmlns:a16="http://schemas.microsoft.com/office/drawing/2014/main" id="{CC90C405-5CED-53FE-2930-D1CCA2B1579E}"/>
              </a:ext>
            </a:extLst>
          </p:cNvPr>
          <p:cNvSpPr>
            <a:spLocks noChangeArrowheads="1"/>
          </p:cNvSpPr>
          <p:nvPr/>
        </p:nvSpPr>
        <p:spPr bwMode="auto">
          <a:xfrm>
            <a:off x="566738" y="5676900"/>
            <a:ext cx="7912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Крупнейшие импортеры нефти и нефтепродуктов - Китай, Европа, США,  Индия</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956AC7B-B9AA-943D-6775-5577E0882B79}"/>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США, как импортер нефти и нефтепродуктов</a:t>
            </a:r>
          </a:p>
        </p:txBody>
      </p:sp>
      <p:sp>
        <p:nvSpPr>
          <p:cNvPr id="8196" name="Line 4">
            <a:extLst>
              <a:ext uri="{FF2B5EF4-FFF2-40B4-BE49-F238E27FC236}">
                <a16:creationId xmlns:a16="http://schemas.microsoft.com/office/drawing/2014/main" id="{EAD87139-14DF-BCD4-8569-1E1B4DFD9568}"/>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E3572D12-8900-6172-1FCD-4B79A817DFE8}"/>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46DE76BE-BDD5-6E9C-C441-3244BC57C82F}"/>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7AB62154-EBF6-90CD-CCD3-6BB375B0212D}"/>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25607" name="Прямоугольник 5">
            <a:extLst>
              <a:ext uri="{FF2B5EF4-FFF2-40B4-BE49-F238E27FC236}">
                <a16:creationId xmlns:a16="http://schemas.microsoft.com/office/drawing/2014/main" id="{003FE72C-AF6F-7DCA-EA43-8E3F947EFAB6}"/>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25608" name="Прямоугольник 6">
            <a:extLst>
              <a:ext uri="{FF2B5EF4-FFF2-40B4-BE49-F238E27FC236}">
                <a16:creationId xmlns:a16="http://schemas.microsoft.com/office/drawing/2014/main" id="{6583AA14-7B7D-5F0D-7D2D-5902E47AB861}"/>
              </a:ext>
            </a:extLst>
          </p:cNvPr>
          <p:cNvSpPr>
            <a:spLocks noChangeArrowheads="1"/>
          </p:cNvSpPr>
          <p:nvPr/>
        </p:nvSpPr>
        <p:spPr bwMode="auto">
          <a:xfrm>
            <a:off x="469900" y="557213"/>
            <a:ext cx="6627813"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США - самый высокий уровень добычи нефти, крупнейший экспортер нефти и нефтепродуктов и крупнейший импортер </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Сланцевая нефть США–легкая, США импортирует тяжелую нефть для производства тяжелых нефтепродуктов </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США закупали российский мазут М-100, чтобы заменить тяжелую подсанкционную нефть из Венесуэлы и Ирана</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 В 2021 г. доля России в импорте нефти США составляла 3%, а на долю российских нефтепродуктов приходилось 20%. Российские поставки нефтепродуктов занимали 3 место</a:t>
            </a:r>
          </a:p>
        </p:txBody>
      </p:sp>
      <p:pic>
        <p:nvPicPr>
          <p:cNvPr id="25609" name="Picture 2">
            <a:extLst>
              <a:ext uri="{FF2B5EF4-FFF2-40B4-BE49-F238E27FC236}">
                <a16:creationId xmlns:a16="http://schemas.microsoft.com/office/drawing/2014/main" id="{472537AB-D8FB-46B8-D6B6-1498E1660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850" y="3398838"/>
            <a:ext cx="3862388" cy="217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10" name="Прямоугольник 7">
            <a:extLst>
              <a:ext uri="{FF2B5EF4-FFF2-40B4-BE49-F238E27FC236}">
                <a16:creationId xmlns:a16="http://schemas.microsoft.com/office/drawing/2014/main" id="{0C50CB90-D1CC-7B4E-638B-3D99D0020841}"/>
              </a:ext>
            </a:extLst>
          </p:cNvPr>
          <p:cNvSpPr>
            <a:spLocks noChangeArrowheads="1"/>
          </p:cNvSpPr>
          <p:nvPr/>
        </p:nvSpPr>
        <p:spPr bwMode="auto">
          <a:xfrm>
            <a:off x="755650" y="5614988"/>
            <a:ext cx="76327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В связи с эмбарго 2022 г. российские поставки заменены</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Канада основной экспортер в США, 63%-нефть, 33%-нефтепродукты</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Европа (Нидерланды, Бельгия )-18%</a:t>
            </a:r>
          </a:p>
        </p:txBody>
      </p:sp>
      <p:pic>
        <p:nvPicPr>
          <p:cNvPr id="25611" name="Picture 3">
            <a:extLst>
              <a:ext uri="{FF2B5EF4-FFF2-40B4-BE49-F238E27FC236}">
                <a16:creationId xmlns:a16="http://schemas.microsoft.com/office/drawing/2014/main" id="{9901AF9E-4292-7110-ED2C-3201FF24D9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825" y="701675"/>
            <a:ext cx="1414463" cy="179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12" name="Прямоугольник 10">
            <a:extLst>
              <a:ext uri="{FF2B5EF4-FFF2-40B4-BE49-F238E27FC236}">
                <a16:creationId xmlns:a16="http://schemas.microsoft.com/office/drawing/2014/main" id="{D08DBB4F-0F54-F5BC-C629-D389324A1276}"/>
              </a:ext>
            </a:extLst>
          </p:cNvPr>
          <p:cNvSpPr>
            <a:spLocks noChangeArrowheads="1"/>
          </p:cNvSpPr>
          <p:nvPr/>
        </p:nvSpPr>
        <p:spPr bwMode="auto">
          <a:xfrm>
            <a:off x="995363" y="3090863"/>
            <a:ext cx="6102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sz="1400" b="1">
                <a:latin typeface="Calibri" panose="020F0502020204030204" pitchFamily="34" charset="0"/>
                <a:cs typeface="Calibri" panose="020F0502020204030204" pitchFamily="34" charset="0"/>
              </a:rPr>
              <a:t>Основные экспортеры нефти в США</a:t>
            </a:r>
          </a:p>
        </p:txBody>
      </p:sp>
      <p:pic>
        <p:nvPicPr>
          <p:cNvPr id="25613" name="Picture 14">
            <a:extLst>
              <a:ext uri="{FF2B5EF4-FFF2-40B4-BE49-F238E27FC236}">
                <a16:creationId xmlns:a16="http://schemas.microsoft.com/office/drawing/2014/main" id="{2F2CC577-C039-DC32-8855-10D3FA0BE1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8225" y="3419475"/>
            <a:ext cx="3629025"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14" name="Прямоугольник 4">
            <a:extLst>
              <a:ext uri="{FF2B5EF4-FFF2-40B4-BE49-F238E27FC236}">
                <a16:creationId xmlns:a16="http://schemas.microsoft.com/office/drawing/2014/main" id="{9A9F3249-4A1A-8A72-1EF5-34AAB21FA583}"/>
              </a:ext>
            </a:extLst>
          </p:cNvPr>
          <p:cNvSpPr>
            <a:spLocks noChangeArrowheads="1"/>
          </p:cNvSpPr>
          <p:nvPr/>
        </p:nvSpPr>
        <p:spPr bwMode="auto">
          <a:xfrm>
            <a:off x="4694238" y="3086100"/>
            <a:ext cx="3783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sz="1400" b="1">
                <a:latin typeface="Calibri" panose="020F0502020204030204" pitchFamily="34" charset="0"/>
                <a:cs typeface="Calibri" panose="020F0502020204030204" pitchFamily="34" charset="0"/>
              </a:rPr>
              <a:t>Основные экспортеры нефтепродуктов в США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BC107CD-8833-BEE5-1C87-A873FC269BA3}"/>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Европа, как импортер нефти</a:t>
            </a:r>
          </a:p>
        </p:txBody>
      </p:sp>
      <p:sp>
        <p:nvSpPr>
          <p:cNvPr id="8196" name="Line 4">
            <a:extLst>
              <a:ext uri="{FF2B5EF4-FFF2-40B4-BE49-F238E27FC236}">
                <a16:creationId xmlns:a16="http://schemas.microsoft.com/office/drawing/2014/main" id="{A0AF7150-B374-8B59-C8E1-0DD115BE7B50}"/>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3" name="Прямоугольник 2">
            <a:extLst>
              <a:ext uri="{FF2B5EF4-FFF2-40B4-BE49-F238E27FC236}">
                <a16:creationId xmlns:a16="http://schemas.microsoft.com/office/drawing/2014/main" id="{B9F3E80B-C099-9128-3EBF-E16377F682C1}"/>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26629" name="Прямоугольник 5">
            <a:extLst>
              <a:ext uri="{FF2B5EF4-FFF2-40B4-BE49-F238E27FC236}">
                <a16:creationId xmlns:a16="http://schemas.microsoft.com/office/drawing/2014/main" id="{EB48DAD8-3FA5-8D48-7191-7252BCA80E74}"/>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pic>
        <p:nvPicPr>
          <p:cNvPr id="26630" name="Picture 1">
            <a:extLst>
              <a:ext uri="{FF2B5EF4-FFF2-40B4-BE49-F238E27FC236}">
                <a16:creationId xmlns:a16="http://schemas.microsoft.com/office/drawing/2014/main" id="{A274CE83-B3CF-5C47-F057-780268E88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2533650"/>
            <a:ext cx="4611687"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1" name="Picture 3">
            <a:extLst>
              <a:ext uri="{FF2B5EF4-FFF2-40B4-BE49-F238E27FC236}">
                <a16:creationId xmlns:a16="http://schemas.microsoft.com/office/drawing/2014/main" id="{D9896555-5700-85A2-78D4-CB0B7D8A1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475" y="573088"/>
            <a:ext cx="3346450"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2" name="Picture 4">
            <a:extLst>
              <a:ext uri="{FF2B5EF4-FFF2-40B4-BE49-F238E27FC236}">
                <a16:creationId xmlns:a16="http://schemas.microsoft.com/office/drawing/2014/main" id="{2E4DB42E-591A-C29F-978E-E3BF98FE44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7475" y="2779713"/>
            <a:ext cx="3330575"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33" name="Прямоугольник 20">
            <a:extLst>
              <a:ext uri="{FF2B5EF4-FFF2-40B4-BE49-F238E27FC236}">
                <a16:creationId xmlns:a16="http://schemas.microsoft.com/office/drawing/2014/main" id="{11C7CC1A-874E-680F-BCE4-16062C8742A9}"/>
              </a:ext>
            </a:extLst>
          </p:cNvPr>
          <p:cNvSpPr>
            <a:spLocks noChangeArrowheads="1"/>
          </p:cNvSpPr>
          <p:nvPr/>
        </p:nvSpPr>
        <p:spPr bwMode="auto">
          <a:xfrm>
            <a:off x="469900" y="5291138"/>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Поставки из России сократились почти в 5 раз, а доля России в импорте нефти до </a:t>
            </a:r>
            <a:r>
              <a:rPr lang="ru-RU" altLang="en-US" b="1">
                <a:latin typeface="Calibri" panose="020F0502020204030204" pitchFamily="34" charset="0"/>
                <a:cs typeface="Calibri" panose="020F0502020204030204" pitchFamily="34" charset="0"/>
              </a:rPr>
              <a:t>6%</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Вытесненную с рынка российскую нефть заменил импорт из США, доля выросла до </a:t>
            </a:r>
            <a:r>
              <a:rPr lang="ru-RU" altLang="en-US" b="1">
                <a:latin typeface="Calibri" panose="020F0502020204030204" pitchFamily="34" charset="0"/>
                <a:cs typeface="Calibri" panose="020F0502020204030204" pitchFamily="34" charset="0"/>
              </a:rPr>
              <a:t>21%</a:t>
            </a:r>
            <a:r>
              <a:rPr lang="ru-RU" altLang="en-US">
                <a:latin typeface="Calibri" panose="020F0502020204030204" pitchFamily="34" charset="0"/>
                <a:cs typeface="Calibri" panose="020F0502020204030204" pitchFamily="34" charset="0"/>
              </a:rPr>
              <a:t> </a:t>
            </a:r>
            <a:r>
              <a:rPr lang="ru-RU" altLang="en-US" b="1">
                <a:latin typeface="Calibri" panose="020F0502020204030204" pitchFamily="34" charset="0"/>
                <a:cs typeface="Calibri" panose="020F0502020204030204" pitchFamily="34" charset="0"/>
              </a:rPr>
              <a:t>США</a:t>
            </a:r>
            <a:r>
              <a:rPr lang="ru-RU" altLang="en-US">
                <a:latin typeface="Calibri" panose="020F0502020204030204" pitchFamily="34" charset="0"/>
                <a:cs typeface="Calibri" panose="020F0502020204030204" pitchFamily="34" charset="0"/>
              </a:rPr>
              <a:t> стал поставщиком </a:t>
            </a:r>
            <a:r>
              <a:rPr lang="ru-RU" altLang="en-US" b="1">
                <a:latin typeface="Calibri" panose="020F0502020204030204" pitchFamily="34" charset="0"/>
                <a:cs typeface="Calibri" panose="020F0502020204030204" pitchFamily="34" charset="0"/>
              </a:rPr>
              <a:t>номер 1</a:t>
            </a:r>
            <a:r>
              <a:rPr lang="ru-RU" altLang="en-US">
                <a:latin typeface="Calibri" panose="020F0502020204030204" pitchFamily="34" charset="0"/>
                <a:cs typeface="Calibri" panose="020F0502020204030204" pitchFamily="34" charset="0"/>
              </a:rPr>
              <a:t> в Европу</a:t>
            </a:r>
          </a:p>
        </p:txBody>
      </p:sp>
      <p:sp>
        <p:nvSpPr>
          <p:cNvPr id="26634" name="Прямоугольник 1">
            <a:extLst>
              <a:ext uri="{FF2B5EF4-FFF2-40B4-BE49-F238E27FC236}">
                <a16:creationId xmlns:a16="http://schemas.microsoft.com/office/drawing/2014/main" id="{35C10077-0D7D-03F2-D15C-EC596766C59C}"/>
              </a:ext>
            </a:extLst>
          </p:cNvPr>
          <p:cNvSpPr>
            <a:spLocks noChangeArrowheads="1"/>
          </p:cNvSpPr>
          <p:nvPr/>
        </p:nvSpPr>
        <p:spPr bwMode="auto">
          <a:xfrm>
            <a:off x="566738" y="588963"/>
            <a:ext cx="4572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Основным поставщиком нефти в Европу являлась Россия, в 2021 г. на ее долю приходилось 30% нефтяного импорта </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За 4 года произошло существенное перераспределение нефтяных потоков в Европе</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DEF07EC-01D2-EED6-7997-C2D294861BE8}"/>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Европа и ЕС, как импортер нефти</a:t>
            </a:r>
          </a:p>
        </p:txBody>
      </p:sp>
      <p:sp>
        <p:nvSpPr>
          <p:cNvPr id="8196" name="Line 4">
            <a:extLst>
              <a:ext uri="{FF2B5EF4-FFF2-40B4-BE49-F238E27FC236}">
                <a16:creationId xmlns:a16="http://schemas.microsoft.com/office/drawing/2014/main" id="{31CA86A6-F8D9-D9EE-D4D5-64B8BCE1BA87}"/>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7652" name="Прямоугольник 5">
            <a:extLst>
              <a:ext uri="{FF2B5EF4-FFF2-40B4-BE49-F238E27FC236}">
                <a16:creationId xmlns:a16="http://schemas.microsoft.com/office/drawing/2014/main" id="{AF0566BC-0F4C-4410-9145-053567ED98EA}"/>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27653" name="Прямоугольник 12">
            <a:extLst>
              <a:ext uri="{FF2B5EF4-FFF2-40B4-BE49-F238E27FC236}">
                <a16:creationId xmlns:a16="http://schemas.microsoft.com/office/drawing/2014/main" id="{77843C71-D865-85DD-705D-C24C435CC0C3}"/>
              </a:ext>
            </a:extLst>
          </p:cNvPr>
          <p:cNvSpPr>
            <a:spLocks noChangeArrowheads="1"/>
          </p:cNvSpPr>
          <p:nvPr/>
        </p:nvSpPr>
        <p:spPr bwMode="auto">
          <a:xfrm>
            <a:off x="469900" y="333375"/>
            <a:ext cx="828198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endParaRPr lang="ru-RU" dirty="0">
              <a:latin typeface="Calibri" pitchFamily="34" charset="0"/>
              <a:cs typeface="Calibri" pitchFamily="34" charset="0"/>
            </a:endParaRPr>
          </a:p>
          <a:p>
            <a:pPr marL="285750" indent="-285750" algn="just">
              <a:buFont typeface="Arial" charset="0"/>
              <a:buChar char="•"/>
              <a:defRPr/>
            </a:pPr>
            <a:r>
              <a:rPr lang="ru-RU" dirty="0">
                <a:latin typeface="Calibri" pitchFamily="34" charset="0"/>
                <a:cs typeface="Calibri" pitchFamily="34" charset="0"/>
              </a:rPr>
              <a:t>Собственная добыча нефти в странах Европы (23% потребления) –153,4 млн т (основная добыча в странах - не членах ЕС: Норвегия–96,2 млн т,  Великобритания– 31,2 млн т) </a:t>
            </a:r>
          </a:p>
          <a:p>
            <a:pPr marL="285750" indent="-285750" algn="just">
              <a:buFont typeface="Arial" charset="0"/>
              <a:buChar char="•"/>
              <a:defRPr/>
            </a:pPr>
            <a:endParaRPr lang="ru-RU" dirty="0">
              <a:latin typeface="Calibri" pitchFamily="34" charset="0"/>
              <a:cs typeface="Calibri" pitchFamily="34" charset="0"/>
            </a:endParaRPr>
          </a:p>
        </p:txBody>
      </p:sp>
      <p:pic>
        <p:nvPicPr>
          <p:cNvPr id="27654" name="Picture 8">
            <a:extLst>
              <a:ext uri="{FF2B5EF4-FFF2-40B4-BE49-F238E27FC236}">
                <a16:creationId xmlns:a16="http://schemas.microsoft.com/office/drawing/2014/main" id="{82C0DE00-4B5F-4E43-EA3A-BEC3E479C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2636838"/>
            <a:ext cx="5630863"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5" name="Прямоугольник 2">
            <a:extLst>
              <a:ext uri="{FF2B5EF4-FFF2-40B4-BE49-F238E27FC236}">
                <a16:creationId xmlns:a16="http://schemas.microsoft.com/office/drawing/2014/main" id="{666C97EA-5B39-A3EF-671A-DA5F32B1516C}"/>
              </a:ext>
            </a:extLst>
          </p:cNvPr>
          <p:cNvSpPr>
            <a:spLocks noChangeArrowheads="1"/>
          </p:cNvSpPr>
          <p:nvPr/>
        </p:nvSpPr>
        <p:spPr bwMode="auto">
          <a:xfrm>
            <a:off x="479425" y="1476375"/>
            <a:ext cx="82724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В 2021 г. Нидерланды и Словакия, практически полностью снабжались российской нефтью, Финляндия – на 70%, Германия – на одну треть, доля российской нефти для таких стран, как Венгрия, Польша, Литва достигала 50%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472B81D-35D7-3431-1EC2-3A64D6D1B426}"/>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Европа, как импортер нефтепродуктов</a:t>
            </a:r>
          </a:p>
        </p:txBody>
      </p:sp>
      <p:sp>
        <p:nvSpPr>
          <p:cNvPr id="8196" name="Line 4">
            <a:extLst>
              <a:ext uri="{FF2B5EF4-FFF2-40B4-BE49-F238E27FC236}">
                <a16:creationId xmlns:a16="http://schemas.microsoft.com/office/drawing/2014/main" id="{353BC704-3C94-F144-A149-8EF1001556B5}"/>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3" name="Прямоугольник 2">
            <a:extLst>
              <a:ext uri="{FF2B5EF4-FFF2-40B4-BE49-F238E27FC236}">
                <a16:creationId xmlns:a16="http://schemas.microsoft.com/office/drawing/2014/main" id="{202B2E91-0F7C-B626-CDEB-7997F44C7120}"/>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28677" name="Прямоугольник 5">
            <a:extLst>
              <a:ext uri="{FF2B5EF4-FFF2-40B4-BE49-F238E27FC236}">
                <a16:creationId xmlns:a16="http://schemas.microsoft.com/office/drawing/2014/main" id="{ECA06C53-F714-6392-B688-E726D4338A1F}"/>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28678" name="Прямоугольник 11">
            <a:extLst>
              <a:ext uri="{FF2B5EF4-FFF2-40B4-BE49-F238E27FC236}">
                <a16:creationId xmlns:a16="http://schemas.microsoft.com/office/drawing/2014/main" id="{6696B699-93ED-057E-A144-2B95ED381068}"/>
              </a:ext>
            </a:extLst>
          </p:cNvPr>
          <p:cNvSpPr>
            <a:spLocks noChangeArrowheads="1"/>
          </p:cNvSpPr>
          <p:nvPr/>
        </p:nvSpPr>
        <p:spPr bwMode="auto">
          <a:xfrm>
            <a:off x="617538" y="3357563"/>
            <a:ext cx="81280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Страны Европы взяли курс на сокращение поставок нефтепродуктов из России</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Доля </a:t>
            </a:r>
            <a:r>
              <a:rPr lang="ru-RU" altLang="en-US" b="1">
                <a:latin typeface="Calibri" panose="020F0502020204030204" pitchFamily="34" charset="0"/>
                <a:cs typeface="Calibri" panose="020F0502020204030204" pitchFamily="34" charset="0"/>
              </a:rPr>
              <a:t>России</a:t>
            </a:r>
            <a:r>
              <a:rPr lang="ru-RU" altLang="en-US">
                <a:latin typeface="Calibri" panose="020F0502020204030204" pitchFamily="34" charset="0"/>
                <a:cs typeface="Calibri" panose="020F0502020204030204" pitchFamily="34" charset="0"/>
              </a:rPr>
              <a:t> в импорте нефтепродуктов сократилась с 38 до 14%, но занимает </a:t>
            </a:r>
            <a:r>
              <a:rPr lang="ru-RU" altLang="en-US" b="1">
                <a:latin typeface="Calibri" panose="020F0502020204030204" pitchFamily="34" charset="0"/>
                <a:cs typeface="Calibri" panose="020F0502020204030204" pitchFamily="34" charset="0"/>
              </a:rPr>
              <a:t>2 место</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США также стали поставщиком номер 1, доля выросла до </a:t>
            </a:r>
            <a:r>
              <a:rPr lang="ru-RU" altLang="en-US" b="1">
                <a:latin typeface="Calibri" panose="020F0502020204030204" pitchFamily="34" charset="0"/>
                <a:cs typeface="Calibri" panose="020F0502020204030204" pitchFamily="34" charset="0"/>
              </a:rPr>
              <a:t>27%</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Существенно выросла доля Индии - до </a:t>
            </a:r>
            <a:r>
              <a:rPr lang="ru-RU" altLang="en-US" b="1">
                <a:latin typeface="Calibri" panose="020F0502020204030204" pitchFamily="34" charset="0"/>
                <a:cs typeface="Calibri" panose="020F0502020204030204" pitchFamily="34" charset="0"/>
              </a:rPr>
              <a:t>13%</a:t>
            </a:r>
          </a:p>
        </p:txBody>
      </p:sp>
      <p:pic>
        <p:nvPicPr>
          <p:cNvPr id="28679" name="Picture 9">
            <a:extLst>
              <a:ext uri="{FF2B5EF4-FFF2-40B4-BE49-F238E27FC236}">
                <a16:creationId xmlns:a16="http://schemas.microsoft.com/office/drawing/2014/main" id="{F87CA9E1-5960-F8C2-06A0-624A8BB998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38" y="601663"/>
            <a:ext cx="410527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0" name="Picture 10">
            <a:extLst>
              <a:ext uri="{FF2B5EF4-FFF2-40B4-BE49-F238E27FC236}">
                <a16:creationId xmlns:a16="http://schemas.microsoft.com/office/drawing/2014/main" id="{507B59B5-D289-B666-952B-406AA67D1C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1538" y="601663"/>
            <a:ext cx="4064000" cy="244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912834A-0E9B-0E28-34DA-8428EE4650AB}"/>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Китай, как импортер нефти</a:t>
            </a:r>
          </a:p>
        </p:txBody>
      </p:sp>
      <p:sp>
        <p:nvSpPr>
          <p:cNvPr id="8196" name="Line 4">
            <a:extLst>
              <a:ext uri="{FF2B5EF4-FFF2-40B4-BE49-F238E27FC236}">
                <a16:creationId xmlns:a16="http://schemas.microsoft.com/office/drawing/2014/main" id="{AFDBC37F-159B-0CF0-3BE2-881E2D169CBF}"/>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49102A99-A708-58D1-80A2-61F678288D19}"/>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F42E1BB2-4115-5D7A-5E9D-CC34AFF47711}"/>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E343DD16-579F-2F7A-0592-12331DE36ABC}"/>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29703" name="Прямоугольник 5">
            <a:extLst>
              <a:ext uri="{FF2B5EF4-FFF2-40B4-BE49-F238E27FC236}">
                <a16:creationId xmlns:a16="http://schemas.microsoft.com/office/drawing/2014/main" id="{E054041E-192F-F8D1-670D-1FAE409B621D}"/>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29704" name="Прямоугольник 13">
            <a:extLst>
              <a:ext uri="{FF2B5EF4-FFF2-40B4-BE49-F238E27FC236}">
                <a16:creationId xmlns:a16="http://schemas.microsoft.com/office/drawing/2014/main" id="{548864E8-7676-6EAB-A691-401F91C26B81}"/>
              </a:ext>
            </a:extLst>
          </p:cNvPr>
          <p:cNvSpPr>
            <a:spLocks noChangeArrowheads="1"/>
          </p:cNvSpPr>
          <p:nvPr/>
        </p:nvSpPr>
        <p:spPr bwMode="auto">
          <a:xfrm>
            <a:off x="603250" y="3511550"/>
            <a:ext cx="8047038"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Китай за 4 года увеличил объем импорта нефти на 10% (добычу на 9%, потребление на 15%). Добыча собственная -  27% от потребления</a:t>
            </a: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В страновом разрезе в 2025 г. </a:t>
            </a:r>
            <a:r>
              <a:rPr lang="ru-RU" altLang="en-US" b="1">
                <a:solidFill>
                  <a:srgbClr val="000000"/>
                </a:solidFill>
                <a:latin typeface="Calibri" panose="020F0502020204030204" pitchFamily="34" charset="0"/>
                <a:cs typeface="Calibri" panose="020F0502020204030204" pitchFamily="34" charset="0"/>
              </a:rPr>
              <a:t>Россия</a:t>
            </a:r>
            <a:r>
              <a:rPr lang="ru-RU" altLang="en-US">
                <a:solidFill>
                  <a:srgbClr val="000000"/>
                </a:solidFill>
                <a:latin typeface="Calibri" panose="020F0502020204030204" pitchFamily="34" charset="0"/>
                <a:cs typeface="Calibri" panose="020F0502020204030204" pitchFamily="34" charset="0"/>
              </a:rPr>
              <a:t> заняла </a:t>
            </a:r>
            <a:r>
              <a:rPr lang="ru-RU" altLang="en-US" b="1">
                <a:solidFill>
                  <a:srgbClr val="000000"/>
                </a:solidFill>
                <a:latin typeface="Calibri" panose="020F0502020204030204" pitchFamily="34" charset="0"/>
                <a:cs typeface="Calibri" panose="020F0502020204030204" pitchFamily="34" charset="0"/>
              </a:rPr>
              <a:t>1 место </a:t>
            </a:r>
            <a:r>
              <a:rPr lang="ru-RU" altLang="en-US">
                <a:solidFill>
                  <a:srgbClr val="000000"/>
                </a:solidFill>
                <a:latin typeface="Calibri" panose="020F0502020204030204" pitchFamily="34" charset="0"/>
                <a:cs typeface="Calibri" panose="020F0502020204030204" pitchFamily="34" charset="0"/>
              </a:rPr>
              <a:t>по поставкам нефти в Китай, опередив Саудовскую Аравию. Российский экспорт в Китай по сравнению с 2021 докризисным годом вырос на 27%</a:t>
            </a: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Китай придерживается линии диверсификации поставок, получая нефть из разных регионов мира</a:t>
            </a: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Суммарные поставки из всех стран Ближнего Востока в 2025 г. достигли 327 млн т нефти, или 57% всех импортных поставок нефти в Китай </a:t>
            </a:r>
          </a:p>
          <a:p>
            <a:pPr algn="just" eaLnBrk="1" hangingPunct="1">
              <a:lnSpc>
                <a:spcPct val="115000"/>
              </a:lnSpc>
            </a:pPr>
            <a:r>
              <a:rPr lang="ru-RU" altLang="en-US">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altLang="en-US" sz="1400">
              <a:latin typeface="Calibri" panose="020F0502020204030204" pitchFamily="34" charset="0"/>
              <a:ea typeface="Calibri" panose="020F0502020204030204" pitchFamily="34" charset="0"/>
              <a:cs typeface="Times New Roman" panose="02020603050405020304" pitchFamily="18" charset="0"/>
            </a:endParaRPr>
          </a:p>
        </p:txBody>
      </p:sp>
      <p:pic>
        <p:nvPicPr>
          <p:cNvPr id="29705" name="Picture 2">
            <a:extLst>
              <a:ext uri="{FF2B5EF4-FFF2-40B4-BE49-F238E27FC236}">
                <a16:creationId xmlns:a16="http://schemas.microsoft.com/office/drawing/2014/main" id="{689AF61C-9DBA-5477-3BB9-540B86BA0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579438"/>
            <a:ext cx="4706937" cy="2932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6" name="Picture 4">
            <a:extLst>
              <a:ext uri="{FF2B5EF4-FFF2-40B4-BE49-F238E27FC236}">
                <a16:creationId xmlns:a16="http://schemas.microsoft.com/office/drawing/2014/main" id="{A02FA690-7E86-53C9-1015-CA866A404C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8275" y="579438"/>
            <a:ext cx="3402013" cy="2932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8C7C4F0-A227-6C4F-A04A-06B26BDB775A}"/>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Индия, как импортер нефти</a:t>
            </a:r>
          </a:p>
        </p:txBody>
      </p:sp>
      <p:sp>
        <p:nvSpPr>
          <p:cNvPr id="8196" name="Line 4">
            <a:extLst>
              <a:ext uri="{FF2B5EF4-FFF2-40B4-BE49-F238E27FC236}">
                <a16:creationId xmlns:a16="http://schemas.microsoft.com/office/drawing/2014/main" id="{2CCA2E26-086E-EF2B-D0BF-C1C84E9F7531}"/>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9AB67763-1326-A336-4DFB-B2EF866FFAF8}"/>
              </a:ext>
            </a:extLst>
          </p:cNvPr>
          <p:cNvSpPr/>
          <p:nvPr/>
        </p:nvSpPr>
        <p:spPr>
          <a:xfrm>
            <a:off x="469900" y="565150"/>
            <a:ext cx="8362950" cy="369888"/>
          </a:xfrm>
          <a:prstGeom prst="rect">
            <a:avLst/>
          </a:prstGeom>
        </p:spPr>
        <p:txBody>
          <a:bodyPr>
            <a:spAutoFit/>
          </a:bodyPr>
          <a:lstStyle/>
          <a:p>
            <a:pPr algn="just">
              <a:defRPr/>
            </a:pPr>
            <a:r>
              <a:rPr lang="ru-RU" dirty="0">
                <a:latin typeface="+mn-lt"/>
                <a:cs typeface="+mn-cs"/>
              </a:rPr>
              <a:t>импорт нефти Индией вырос на 23 % </a:t>
            </a:r>
            <a:endParaRPr lang="ru-RU" dirty="0">
              <a:cs typeface="+mn-cs"/>
            </a:endParaRPr>
          </a:p>
        </p:txBody>
      </p:sp>
      <p:sp>
        <p:nvSpPr>
          <p:cNvPr id="30725" name="Прямоугольник 3">
            <a:extLst>
              <a:ext uri="{FF2B5EF4-FFF2-40B4-BE49-F238E27FC236}">
                <a16:creationId xmlns:a16="http://schemas.microsoft.com/office/drawing/2014/main" id="{5E2D0A25-9181-036D-03A3-FB4826DDE3A5}"/>
              </a:ext>
            </a:extLst>
          </p:cNvPr>
          <p:cNvSpPr>
            <a:spLocks noChangeArrowheads="1"/>
          </p:cNvSpPr>
          <p:nvPr/>
        </p:nvSpPr>
        <p:spPr bwMode="auto">
          <a:xfrm>
            <a:off x="485775" y="3500438"/>
            <a:ext cx="46704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Индия за 4 года увеличила импорта нефти на 23 % (потребление на 17%)</a:t>
            </a:r>
          </a:p>
          <a:p>
            <a:pPr algn="just" eaLnBrk="1" hangingPunct="1">
              <a:buFont typeface="Arial" panose="020B0604020202020204" pitchFamily="34" charset="0"/>
              <a:buChar char="•"/>
            </a:pPr>
            <a:r>
              <a:rPr lang="ru-RU" altLang="en-US" b="1">
                <a:latin typeface="Calibri" panose="020F0502020204030204" pitchFamily="34" charset="0"/>
                <a:cs typeface="Calibri" panose="020F0502020204030204" pitchFamily="34" charset="0"/>
              </a:rPr>
              <a:t>Россия</a:t>
            </a:r>
            <a:r>
              <a:rPr lang="ru-RU" altLang="en-US">
                <a:latin typeface="Calibri" panose="020F0502020204030204" pitchFamily="34" charset="0"/>
                <a:cs typeface="Calibri" panose="020F0502020204030204" pitchFamily="34" charset="0"/>
              </a:rPr>
              <a:t> за счет торговли санкционной нефтью с дисконтом в цене стала поставщиком </a:t>
            </a:r>
            <a:r>
              <a:rPr lang="ru-RU" altLang="en-US" b="1">
                <a:latin typeface="Calibri" panose="020F0502020204030204" pitchFamily="34" charset="0"/>
                <a:cs typeface="Calibri" panose="020F0502020204030204" pitchFamily="34" charset="0"/>
              </a:rPr>
              <a:t>номер 1, </a:t>
            </a:r>
            <a:r>
              <a:rPr lang="ru-RU" altLang="en-US">
                <a:latin typeface="Calibri" panose="020F0502020204030204" pitchFamily="34" charset="0"/>
                <a:cs typeface="Calibri" panose="020F0502020204030204" pitchFamily="34" charset="0"/>
              </a:rPr>
              <a:t>забрав доли других стран</a:t>
            </a:r>
          </a:p>
          <a:p>
            <a:pPr algn="just" eaLnBrk="1" hangingPunct="1">
              <a:buFont typeface="Arial" panose="020B0604020202020204" pitchFamily="34" charset="0"/>
              <a:buChar char="•"/>
            </a:pPr>
            <a:endParaRPr lang="ru-RU" altLang="en-US" b="1">
              <a:latin typeface="Calibri" panose="020F0502020204030204" pitchFamily="34" charset="0"/>
              <a:cs typeface="Calibri" panose="020F0502020204030204" pitchFamily="34" charset="0"/>
            </a:endParaRPr>
          </a:p>
        </p:txBody>
      </p:sp>
      <p:sp>
        <p:nvSpPr>
          <p:cNvPr id="3" name="Прямоугольник 2">
            <a:extLst>
              <a:ext uri="{FF2B5EF4-FFF2-40B4-BE49-F238E27FC236}">
                <a16:creationId xmlns:a16="http://schemas.microsoft.com/office/drawing/2014/main" id="{743E7136-8884-007D-8AF4-5BF99669C1A5}"/>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30727" name="Прямоугольник 5">
            <a:extLst>
              <a:ext uri="{FF2B5EF4-FFF2-40B4-BE49-F238E27FC236}">
                <a16:creationId xmlns:a16="http://schemas.microsoft.com/office/drawing/2014/main" id="{A47F3052-A7A5-263D-096A-D42D48C442CF}"/>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pic>
        <p:nvPicPr>
          <p:cNvPr id="30728" name="Picture 2">
            <a:extLst>
              <a:ext uri="{FF2B5EF4-FFF2-40B4-BE49-F238E27FC236}">
                <a16:creationId xmlns:a16="http://schemas.microsoft.com/office/drawing/2014/main" id="{8A5E11B3-A2D1-49D5-4D3D-1955F6199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3" y="573088"/>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9" name="Picture 3">
            <a:extLst>
              <a:ext uri="{FF2B5EF4-FFF2-40B4-BE49-F238E27FC236}">
                <a16:creationId xmlns:a16="http://schemas.microsoft.com/office/drawing/2014/main" id="{9E2E05EF-FA6B-635B-B254-3E56068C34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6200" y="573088"/>
            <a:ext cx="3246438"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0" name="Picture 4">
            <a:extLst>
              <a:ext uri="{FF2B5EF4-FFF2-40B4-BE49-F238E27FC236}">
                <a16:creationId xmlns:a16="http://schemas.microsoft.com/office/drawing/2014/main" id="{9DA3101C-1195-5A07-D8CC-2359A7A72B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6200" y="3068638"/>
            <a:ext cx="3246438"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31" name="Прямоугольник 6">
            <a:extLst>
              <a:ext uri="{FF2B5EF4-FFF2-40B4-BE49-F238E27FC236}">
                <a16:creationId xmlns:a16="http://schemas.microsoft.com/office/drawing/2014/main" id="{574EAE88-622E-22E1-8EEF-930316C46AE6}"/>
              </a:ext>
            </a:extLst>
          </p:cNvPr>
          <p:cNvSpPr>
            <a:spLocks noChangeArrowheads="1"/>
          </p:cNvSpPr>
          <p:nvPr/>
        </p:nvSpPr>
        <p:spPr bwMode="auto">
          <a:xfrm>
            <a:off x="534988" y="5421313"/>
            <a:ext cx="8328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Российские поставки в Индию выросли с 2021 г. </a:t>
            </a:r>
            <a:r>
              <a:rPr lang="ru-RU" altLang="en-US" b="1">
                <a:latin typeface="Calibri" panose="020F0502020204030204" pitchFamily="34" charset="0"/>
                <a:cs typeface="Calibri" panose="020F0502020204030204" pitchFamily="34" charset="0"/>
              </a:rPr>
              <a:t>в 19 раз</a:t>
            </a:r>
            <a:r>
              <a:rPr lang="ru-RU" altLang="en-US">
                <a:latin typeface="Calibri" panose="020F0502020204030204" pitchFamily="34" charset="0"/>
                <a:cs typeface="Calibri" panose="020F0502020204030204" pitchFamily="34" charset="0"/>
              </a:rPr>
              <a:t>, а доля присутствия России на рынке Индии возросла </a:t>
            </a:r>
            <a:r>
              <a:rPr lang="ru-RU" altLang="en-US" b="1">
                <a:latin typeface="Calibri" panose="020F0502020204030204" pitchFamily="34" charset="0"/>
                <a:cs typeface="Calibri" panose="020F0502020204030204" pitchFamily="34" charset="0"/>
              </a:rPr>
              <a:t>с 2 до 32% </a:t>
            </a:r>
            <a:r>
              <a:rPr lang="ru-RU" altLang="en-US">
                <a:latin typeface="Calibri" panose="020F0502020204030204" pitchFamily="34" charset="0"/>
                <a:cs typeface="Calibri" panose="020F0502020204030204" pitchFamily="34" charset="0"/>
              </a:rPr>
              <a:t>в 2025 г.  </a:t>
            </a:r>
          </a:p>
          <a:p>
            <a:pPr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6574255-7482-193B-6E0E-946F32C37926}"/>
              </a:ext>
            </a:extLst>
          </p:cNvPr>
          <p:cNvSpPr>
            <a:spLocks noGrp="1" noChangeArrowheads="1"/>
          </p:cNvSpPr>
          <p:nvPr>
            <p:ph type="title"/>
          </p:nvPr>
        </p:nvSpPr>
        <p:spPr>
          <a:xfrm>
            <a:off x="457200" y="4445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Динамика мировой добычи природного газа  за 2021-2025 гг.</a:t>
            </a:r>
          </a:p>
        </p:txBody>
      </p:sp>
      <p:sp>
        <p:nvSpPr>
          <p:cNvPr id="8196" name="Line 4">
            <a:extLst>
              <a:ext uri="{FF2B5EF4-FFF2-40B4-BE49-F238E27FC236}">
                <a16:creationId xmlns:a16="http://schemas.microsoft.com/office/drawing/2014/main" id="{0CE4FFA9-3DC1-BC4F-7BD3-EBF113F927D6}"/>
              </a:ext>
            </a:extLst>
          </p:cNvPr>
          <p:cNvSpPr>
            <a:spLocks noChangeShapeType="1"/>
          </p:cNvSpPr>
          <p:nvPr/>
        </p:nvSpPr>
        <p:spPr bwMode="auto">
          <a:xfrm>
            <a:off x="457200" y="476250"/>
            <a:ext cx="821848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98E24AF3-E415-77C9-BEA8-994E902917B7}"/>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FB153150-656C-6A00-9B9E-F98E8103028A}"/>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graphicFrame>
        <p:nvGraphicFramePr>
          <p:cNvPr id="3" name="Таблица 2">
            <a:extLst>
              <a:ext uri="{FF2B5EF4-FFF2-40B4-BE49-F238E27FC236}">
                <a16:creationId xmlns:a16="http://schemas.microsoft.com/office/drawing/2014/main" id="{F8CE4862-E3CB-3786-36B4-9C2120B3CB60}"/>
              </a:ext>
            </a:extLst>
          </p:cNvPr>
          <p:cNvGraphicFramePr>
            <a:graphicFrameLocks noGrp="1"/>
          </p:cNvGraphicFramePr>
          <p:nvPr/>
        </p:nvGraphicFramePr>
        <p:xfrm>
          <a:off x="1503363" y="1027113"/>
          <a:ext cx="6124575" cy="2635250"/>
        </p:xfrm>
        <a:graphic>
          <a:graphicData uri="http://schemas.openxmlformats.org/drawingml/2006/table">
            <a:tbl>
              <a:tblPr/>
              <a:tblGrid>
                <a:gridCol w="1077912">
                  <a:extLst>
                    <a:ext uri="{9D8B030D-6E8A-4147-A177-3AD203B41FA5}">
                      <a16:colId xmlns:a16="http://schemas.microsoft.com/office/drawing/2014/main" val="20000"/>
                    </a:ext>
                  </a:extLst>
                </a:gridCol>
                <a:gridCol w="811213">
                  <a:extLst>
                    <a:ext uri="{9D8B030D-6E8A-4147-A177-3AD203B41FA5}">
                      <a16:colId xmlns:a16="http://schemas.microsoft.com/office/drawing/2014/main" val="20001"/>
                    </a:ext>
                  </a:extLst>
                </a:gridCol>
                <a:gridCol w="90170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811212">
                  <a:extLst>
                    <a:ext uri="{9D8B030D-6E8A-4147-A177-3AD203B41FA5}">
                      <a16:colId xmlns:a16="http://schemas.microsoft.com/office/drawing/2014/main" val="20004"/>
                    </a:ext>
                  </a:extLst>
                </a:gridCol>
                <a:gridCol w="811213">
                  <a:extLst>
                    <a:ext uri="{9D8B030D-6E8A-4147-A177-3AD203B41FA5}">
                      <a16:colId xmlns:a16="http://schemas.microsoft.com/office/drawing/2014/main" val="20005"/>
                    </a:ext>
                  </a:extLst>
                </a:gridCol>
                <a:gridCol w="809625">
                  <a:extLst>
                    <a:ext uri="{9D8B030D-6E8A-4147-A177-3AD203B41FA5}">
                      <a16:colId xmlns:a16="http://schemas.microsoft.com/office/drawing/2014/main" val="20006"/>
                    </a:ext>
                  </a:extLst>
                </a:gridCol>
              </a:tblGrid>
              <a:tr h="448963">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Times New Roman" pitchFamily="18" charset="0"/>
                          <a:ea typeface="Calibri" pitchFamily="34" charset="0"/>
                          <a:cs typeface="Times New Roman" pitchFamily="18" charset="0"/>
                        </a:rPr>
                        <a:t> </a:t>
                      </a:r>
                      <a:endParaRPr kumimoji="0" lang="ru-RU" sz="1200" b="0"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2025 к 2021,%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2921">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Всего, в тч.</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4037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4048,6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4064,2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4124,5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4196,5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США</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944,2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993,4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1033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1033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1073,7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114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Россия</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ea typeface="Times New Roman" pitchFamily="18" charset="0"/>
                          <a:cs typeface="Calibri" pitchFamily="34" charset="0"/>
                        </a:rPr>
                        <a:t>702,1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ea typeface="Times New Roman" pitchFamily="18" charset="0"/>
                          <a:cs typeface="Calibri" pitchFamily="34" charset="0"/>
                        </a:rPr>
                        <a:t>618,4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chemeClr val="tx1"/>
                          </a:solidFill>
                          <a:effectLst/>
                          <a:latin typeface="Calibri" pitchFamily="34" charset="0"/>
                          <a:ea typeface="Times New Roman" pitchFamily="18" charset="0"/>
                          <a:cs typeface="Calibri" pitchFamily="34" charset="0"/>
                        </a:rPr>
                        <a:t>586,4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629,9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609,4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87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Иран</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242,8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247,7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259,7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262,9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264,8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109</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Китай</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209,2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221,8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234,3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248,4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264,1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126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Канада</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172,3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184,8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189,8</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194,2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206,2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120</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Катар</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177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178,5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181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179,5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183,5</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104</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Австралия</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147,2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154,2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150,7</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150,1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148,6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101</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2921">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cs typeface="Calibri" pitchFamily="34" charset="0"/>
                        </a:rPr>
                        <a:t>Норвегия</a:t>
                      </a:r>
                      <a:endParaRPr kumimoji="0" lang="ru-RU" sz="1200" b="0" i="0" u="none" strike="noStrike" cap="none" normalizeH="0" baseline="0">
                        <a:ln>
                          <a:noFill/>
                        </a:ln>
                        <a:solidFill>
                          <a:schemeClr val="tx1"/>
                        </a:solidFill>
                        <a:effectLst/>
                        <a:latin typeface="Calibri" pitchFamily="34" charset="0"/>
                        <a:cs typeface="Calibri"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114,3</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123,0</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116,6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113,2</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120,6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500" b="0" i="0" u="none" strike="noStrike" cap="none" normalizeH="0" baseline="0">
                          <a:ln>
                            <a:noFill/>
                          </a:ln>
                          <a:solidFill>
                            <a:srgbClr val="000000"/>
                          </a:solidFill>
                          <a:effectLst/>
                          <a:latin typeface="Calibri" pitchFamily="34" charset="0"/>
                          <a:ea typeface="Times New Roman" pitchFamily="18" charset="0"/>
                          <a:cs typeface="Calibri" pitchFamily="34" charset="0"/>
                        </a:rPr>
                        <a:t>106</a:t>
                      </a:r>
                      <a:endParaRPr kumimoji="0" lang="ru-RU" sz="1300" b="0" i="0" u="none" strike="noStrike" cap="none" normalizeH="0" baseline="0">
                        <a:ln>
                          <a:noFill/>
                        </a:ln>
                        <a:solidFill>
                          <a:schemeClr val="tx1"/>
                        </a:solidFill>
                        <a:effectLst/>
                        <a:latin typeface="Calibri" pitchFamily="34" charset="0"/>
                        <a:ea typeface="Times New Roman" pitchFamily="18" charset="0"/>
                        <a:cs typeface="Calibri" pitchFamily="34"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1840" name="Прямоугольник 7">
            <a:extLst>
              <a:ext uri="{FF2B5EF4-FFF2-40B4-BE49-F238E27FC236}">
                <a16:creationId xmlns:a16="http://schemas.microsoft.com/office/drawing/2014/main" id="{60057F3D-ADAD-E5A0-D407-CB6F6E7D22BE}"/>
              </a:ext>
            </a:extLst>
          </p:cNvPr>
          <p:cNvSpPr>
            <a:spLocks noChangeArrowheads="1"/>
          </p:cNvSpPr>
          <p:nvPr/>
        </p:nvSpPr>
        <p:spPr bwMode="auto">
          <a:xfrm>
            <a:off x="457200" y="576263"/>
            <a:ext cx="82184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sz="1600" b="1">
                <a:solidFill>
                  <a:srgbClr val="000000"/>
                </a:solidFill>
                <a:latin typeface="Calibri" panose="020F0502020204030204" pitchFamily="34" charset="0"/>
                <a:cs typeface="Calibri" panose="020F0502020204030204" pitchFamily="34" charset="0"/>
              </a:rPr>
              <a:t>Динамика добычи  природного газа  в основных газодобывающих странах мира, млрд м3 </a:t>
            </a:r>
            <a:br>
              <a:rPr lang="ru-RU" altLang="en-US" sz="1600" b="1">
                <a:solidFill>
                  <a:srgbClr val="000000"/>
                </a:solidFill>
                <a:latin typeface="Calibri" panose="020F0502020204030204" pitchFamily="34" charset="0"/>
                <a:cs typeface="Calibri" panose="020F0502020204030204" pitchFamily="34" charset="0"/>
              </a:rPr>
            </a:br>
            <a:endParaRPr lang="ru-RU" altLang="en-US" sz="1600">
              <a:solidFill>
                <a:srgbClr val="000000"/>
              </a:solidFill>
            </a:endParaRPr>
          </a:p>
        </p:txBody>
      </p:sp>
      <p:sp>
        <p:nvSpPr>
          <p:cNvPr id="31841" name="Прямоугольник 8">
            <a:extLst>
              <a:ext uri="{FF2B5EF4-FFF2-40B4-BE49-F238E27FC236}">
                <a16:creationId xmlns:a16="http://schemas.microsoft.com/office/drawing/2014/main" id="{300F0B4B-93ED-E964-0C1E-79297DFD0627}"/>
              </a:ext>
            </a:extLst>
          </p:cNvPr>
          <p:cNvSpPr>
            <a:spLocks noChangeArrowheads="1"/>
          </p:cNvSpPr>
          <p:nvPr/>
        </p:nvSpPr>
        <p:spPr bwMode="auto">
          <a:xfrm>
            <a:off x="835025" y="3800475"/>
            <a:ext cx="7462838"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На фоне общего сокращения добычи природного газа </a:t>
            </a:r>
            <a:r>
              <a:rPr lang="ru-RU" altLang="en-US" b="1">
                <a:solidFill>
                  <a:srgbClr val="000000"/>
                </a:solidFill>
                <a:latin typeface="Calibri" panose="020F0502020204030204" pitchFamily="34" charset="0"/>
                <a:cs typeface="Calibri" panose="020F0502020204030204" pitchFamily="34" charset="0"/>
              </a:rPr>
              <a:t>Россия </a:t>
            </a:r>
            <a:r>
              <a:rPr lang="ru-RU" altLang="en-US">
                <a:solidFill>
                  <a:srgbClr val="000000"/>
                </a:solidFill>
                <a:latin typeface="Calibri" panose="020F0502020204030204" pitchFamily="34" charset="0"/>
                <a:cs typeface="Calibri" panose="020F0502020204030204" pitchFamily="34" charset="0"/>
              </a:rPr>
              <a:t>по-прежнему является крупнейшим мировым производителем и занимает </a:t>
            </a:r>
            <a:r>
              <a:rPr lang="ru-RU" altLang="en-US" b="1">
                <a:solidFill>
                  <a:srgbClr val="000000"/>
                </a:solidFill>
                <a:latin typeface="Calibri" panose="020F0502020204030204" pitchFamily="34" charset="0"/>
                <a:cs typeface="Calibri" panose="020F0502020204030204" pitchFamily="34" charset="0"/>
              </a:rPr>
              <a:t>2 место </a:t>
            </a:r>
            <a:r>
              <a:rPr lang="ru-RU" altLang="en-US">
                <a:solidFill>
                  <a:srgbClr val="000000"/>
                </a:solidFill>
                <a:latin typeface="Calibri" panose="020F0502020204030204" pitchFamily="34" charset="0"/>
                <a:cs typeface="Calibri" panose="020F0502020204030204" pitchFamily="34" charset="0"/>
              </a:rPr>
              <a:t>после США</a:t>
            </a:r>
            <a:endParaRPr lang="ru-RU" altLang="en-US" sz="1400">
              <a:latin typeface="Calibri" panose="020F0502020204030204" pitchFamily="34" charset="0"/>
              <a:cs typeface="Calibri" panose="020F0502020204030204" pitchFamily="34" charset="0"/>
            </a:endParaRP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США нарастили добычу за 4 года и их доля выросла до 25,6% в мировой газодобыче</a:t>
            </a:r>
            <a:endParaRPr lang="ru-RU" altLang="en-US" sz="1400">
              <a:latin typeface="Calibri" panose="020F0502020204030204" pitchFamily="34" charset="0"/>
              <a:cs typeface="Calibri" panose="020F0502020204030204" pitchFamily="34" charset="0"/>
            </a:endParaRP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Темпы роста добычи газа в Китае позволили ему переместиться на 4 место и по уровню добычи в 2025 г. практически сравняться с Ираном</a:t>
            </a:r>
            <a:endParaRPr lang="ru-RU" altLang="en-US" sz="1400">
              <a:latin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1094DE9-22AE-DEB7-F388-F0982E443E6D}"/>
              </a:ext>
            </a:extLst>
          </p:cNvPr>
          <p:cNvSpPr>
            <a:spLocks noGrp="1" noChangeArrowheads="1"/>
          </p:cNvSpPr>
          <p:nvPr>
            <p:ph type="title"/>
          </p:nvPr>
        </p:nvSpPr>
        <p:spPr>
          <a:xfrm>
            <a:off x="457200" y="4445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cs typeface="Calibri" pitchFamily="34" charset="0"/>
              </a:rPr>
              <a:t>Экспортеры природного газа</a:t>
            </a:r>
          </a:p>
        </p:txBody>
      </p:sp>
      <p:sp>
        <p:nvSpPr>
          <p:cNvPr id="8196" name="Line 4">
            <a:extLst>
              <a:ext uri="{FF2B5EF4-FFF2-40B4-BE49-F238E27FC236}">
                <a16:creationId xmlns:a16="http://schemas.microsoft.com/office/drawing/2014/main" id="{B134B97B-2AD6-2204-5096-95554EA1AFE9}"/>
              </a:ext>
            </a:extLst>
          </p:cNvPr>
          <p:cNvSpPr>
            <a:spLocks noChangeShapeType="1"/>
          </p:cNvSpPr>
          <p:nvPr/>
        </p:nvSpPr>
        <p:spPr bwMode="auto">
          <a:xfrm>
            <a:off x="457200" y="476250"/>
            <a:ext cx="8218488"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68AF3D0B-E3B7-D114-126A-0344CD457E81}"/>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22B23230-D540-82D7-DAAB-3A115BBFB0A3}"/>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pic>
        <p:nvPicPr>
          <p:cNvPr id="32774" name="Picture 3">
            <a:extLst>
              <a:ext uri="{FF2B5EF4-FFF2-40B4-BE49-F238E27FC236}">
                <a16:creationId xmlns:a16="http://schemas.microsoft.com/office/drawing/2014/main" id="{729A719C-D703-63F0-F63D-56879C24F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75" y="595313"/>
            <a:ext cx="4116388"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5" name="Прямоугольник 2">
            <a:extLst>
              <a:ext uri="{FF2B5EF4-FFF2-40B4-BE49-F238E27FC236}">
                <a16:creationId xmlns:a16="http://schemas.microsoft.com/office/drawing/2014/main" id="{159975FB-F000-F24A-E6E1-EB741C605C98}"/>
              </a:ext>
            </a:extLst>
          </p:cNvPr>
          <p:cNvSpPr>
            <a:spLocks noChangeArrowheads="1"/>
          </p:cNvSpPr>
          <p:nvPr/>
        </p:nvSpPr>
        <p:spPr bwMode="auto">
          <a:xfrm>
            <a:off x="4767263" y="482600"/>
            <a:ext cx="37211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США занимает 1 месте по совокупным поставкам газа</a:t>
            </a:r>
          </a:p>
          <a:p>
            <a:pPr algn="just" eaLnBrk="1" hangingPunct="1">
              <a:lnSpc>
                <a:spcPct val="115000"/>
              </a:lnSpc>
              <a:buFont typeface="Arial" panose="020B0604020202020204" pitchFamily="34" charset="0"/>
              <a:buChar char="•"/>
            </a:pPr>
            <a:r>
              <a:rPr lang="ru-RU" altLang="en-US">
                <a:solidFill>
                  <a:srgbClr val="000000"/>
                </a:solidFill>
                <a:latin typeface="Calibri" panose="020F0502020204030204" pitchFamily="34" charset="0"/>
                <a:cs typeface="Calibri" panose="020F0502020204030204" pitchFamily="34" charset="0"/>
              </a:rPr>
              <a:t>Норвегия в 2025г. экспортер номер 1 в поставках газа по трубопроводу</a:t>
            </a:r>
          </a:p>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Россия на 2 месте (общие и по трубе)</a:t>
            </a:r>
          </a:p>
          <a:p>
            <a:pPr algn="just" eaLnBrk="1" hangingPunct="1">
              <a:lnSpc>
                <a:spcPct val="115000"/>
              </a:lnSpc>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p:txBody>
      </p:sp>
      <p:pic>
        <p:nvPicPr>
          <p:cNvPr id="32776" name="Picture 4">
            <a:extLst>
              <a:ext uri="{FF2B5EF4-FFF2-40B4-BE49-F238E27FC236}">
                <a16:creationId xmlns:a16="http://schemas.microsoft.com/office/drawing/2014/main" id="{CAD1D2E7-FAE0-6A32-0CA1-613C51D46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3625" y="2997200"/>
            <a:ext cx="3713163" cy="223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7" name="Прямоугольник 4">
            <a:extLst>
              <a:ext uri="{FF2B5EF4-FFF2-40B4-BE49-F238E27FC236}">
                <a16:creationId xmlns:a16="http://schemas.microsoft.com/office/drawing/2014/main" id="{0807DBFA-DF2F-44D6-6334-E6F3A99A89E2}"/>
              </a:ext>
            </a:extLst>
          </p:cNvPr>
          <p:cNvSpPr>
            <a:spLocks noChangeArrowheads="1"/>
          </p:cNvSpPr>
          <p:nvPr/>
        </p:nvSpPr>
        <p:spPr bwMode="auto">
          <a:xfrm>
            <a:off x="547688" y="3357563"/>
            <a:ext cx="4278312"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Мировые тенденции показывают рост торговли СПГ (на 12%) и сокращение экспорта по трубе (на 20%) </a:t>
            </a:r>
          </a:p>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В 2025 г. впервые экспорт СПГ превысил объем экспорта по трубе</a:t>
            </a:r>
            <a:endParaRPr lang="ru-RU" altLang="en-US" sz="1400">
              <a:latin typeface="Calibri" panose="020F0502020204030204" pitchFamily="34" charset="0"/>
              <a:cs typeface="Calibri" panose="020F0502020204030204" pitchFamily="34" charset="0"/>
            </a:endParaRPr>
          </a:p>
        </p:txBody>
      </p:sp>
      <p:sp>
        <p:nvSpPr>
          <p:cNvPr id="32778" name="Прямоугольник 5">
            <a:extLst>
              <a:ext uri="{FF2B5EF4-FFF2-40B4-BE49-F238E27FC236}">
                <a16:creationId xmlns:a16="http://schemas.microsoft.com/office/drawing/2014/main" id="{D0679490-63D8-F2FE-43AC-2917F55C3E06}"/>
              </a:ext>
            </a:extLst>
          </p:cNvPr>
          <p:cNvSpPr>
            <a:spLocks noChangeArrowheads="1"/>
          </p:cNvSpPr>
          <p:nvPr/>
        </p:nvSpPr>
        <p:spPr bwMode="auto">
          <a:xfrm>
            <a:off x="547688" y="5229225"/>
            <a:ext cx="81010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ru-RU" altLang="en-US">
                <a:latin typeface="Calibri" panose="020F0502020204030204" pitchFamily="34" charset="0"/>
                <a:ea typeface="Times New Roman" panose="02020603050405020304" pitchFamily="18" charset="0"/>
                <a:cs typeface="Calibri" panose="020F0502020204030204" pitchFamily="34" charset="0"/>
              </a:rPr>
              <a:t>США, Катар и Австралия являются крупнейшими экспортерами СПГ в мире, их доли составляют 25, 19 и 18%, соответственно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6C2BCBA-BC69-B24F-46CA-D5AAA2B2BEDA}"/>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Основные страны /регионы потребители и импортеры природного газа</a:t>
            </a:r>
          </a:p>
        </p:txBody>
      </p:sp>
      <p:sp>
        <p:nvSpPr>
          <p:cNvPr id="8196" name="Line 4">
            <a:extLst>
              <a:ext uri="{FF2B5EF4-FFF2-40B4-BE49-F238E27FC236}">
                <a16:creationId xmlns:a16="http://schemas.microsoft.com/office/drawing/2014/main" id="{3A712B73-EF3D-0B9B-D8C3-95F2FAF17127}"/>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33796" name="Прямоугольник 5">
            <a:extLst>
              <a:ext uri="{FF2B5EF4-FFF2-40B4-BE49-F238E27FC236}">
                <a16:creationId xmlns:a16="http://schemas.microsoft.com/office/drawing/2014/main" id="{E677A556-29B2-76B3-23C6-C7AD17018EC5}"/>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33797" name="Прямоугольник 1">
            <a:extLst>
              <a:ext uri="{FF2B5EF4-FFF2-40B4-BE49-F238E27FC236}">
                <a16:creationId xmlns:a16="http://schemas.microsoft.com/office/drawing/2014/main" id="{38B6BDCF-3FAE-5213-05F0-97D027C67069}"/>
              </a:ext>
            </a:extLst>
          </p:cNvPr>
          <p:cNvSpPr>
            <a:spLocks noChangeArrowheads="1"/>
          </p:cNvSpPr>
          <p:nvPr/>
        </p:nvSpPr>
        <p:spPr bwMode="auto">
          <a:xfrm>
            <a:off x="512763" y="638175"/>
            <a:ext cx="5891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ru-RU" altLang="en-US" sz="1600" b="1">
                <a:solidFill>
                  <a:srgbClr val="000000"/>
                </a:solidFill>
                <a:latin typeface="Calibri" panose="020F0502020204030204" pitchFamily="34" charset="0"/>
                <a:cs typeface="Calibri" panose="020F0502020204030204" pitchFamily="34" charset="0"/>
              </a:rPr>
              <a:t>Потребление природного газа по странам и регионам, млрд м3</a:t>
            </a:r>
          </a:p>
        </p:txBody>
      </p:sp>
      <p:graphicFrame>
        <p:nvGraphicFramePr>
          <p:cNvPr id="3" name="Таблица 2">
            <a:extLst>
              <a:ext uri="{FF2B5EF4-FFF2-40B4-BE49-F238E27FC236}">
                <a16:creationId xmlns:a16="http://schemas.microsoft.com/office/drawing/2014/main" id="{94B39355-DF68-B4F4-AAB3-E20524033FBB}"/>
              </a:ext>
            </a:extLst>
          </p:cNvPr>
          <p:cNvGraphicFramePr>
            <a:graphicFrameLocks noGrp="1"/>
          </p:cNvGraphicFramePr>
          <p:nvPr/>
        </p:nvGraphicFramePr>
        <p:xfrm>
          <a:off x="611188" y="1025525"/>
          <a:ext cx="4051300" cy="2927350"/>
        </p:xfrm>
        <a:graphic>
          <a:graphicData uri="http://schemas.openxmlformats.org/drawingml/2006/table">
            <a:tbl>
              <a:tblPr firstRow="1" firstCol="1" bandRow="1"/>
              <a:tblGrid>
                <a:gridCol w="1399079">
                  <a:extLst>
                    <a:ext uri="{9D8B030D-6E8A-4147-A177-3AD203B41FA5}">
                      <a16:colId xmlns:a16="http://schemas.microsoft.com/office/drawing/2014/main" val="20000"/>
                    </a:ext>
                  </a:extLst>
                </a:gridCol>
                <a:gridCol w="609123">
                  <a:extLst>
                    <a:ext uri="{9D8B030D-6E8A-4147-A177-3AD203B41FA5}">
                      <a16:colId xmlns:a16="http://schemas.microsoft.com/office/drawing/2014/main" val="20001"/>
                    </a:ext>
                  </a:extLst>
                </a:gridCol>
                <a:gridCol w="609123">
                  <a:extLst>
                    <a:ext uri="{9D8B030D-6E8A-4147-A177-3AD203B41FA5}">
                      <a16:colId xmlns:a16="http://schemas.microsoft.com/office/drawing/2014/main" val="20002"/>
                    </a:ext>
                  </a:extLst>
                </a:gridCol>
                <a:gridCol w="1433976">
                  <a:extLst>
                    <a:ext uri="{9D8B030D-6E8A-4147-A177-3AD203B41FA5}">
                      <a16:colId xmlns:a16="http://schemas.microsoft.com/office/drawing/2014/main" val="20003"/>
                    </a:ext>
                  </a:extLst>
                </a:gridCol>
              </a:tblGrid>
              <a:tr h="222880">
                <a:tc>
                  <a:txBody>
                    <a:bodyPr/>
                    <a:lstStyle/>
                    <a:p>
                      <a:pPr algn="l" rtl="0" fontAlgn="ctr"/>
                      <a:r>
                        <a:rPr lang="ru-RU" sz="1400" b="0" i="0" u="none" strike="noStrike" dirty="0">
                          <a:solidFill>
                            <a:srgbClr val="000000"/>
                          </a:solidFill>
                          <a:effectLst/>
                          <a:latin typeface="Calibri"/>
                        </a:rPr>
                        <a:t>Регионы/страны</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2021</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2025</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2025 к 2021,%</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76140">
                <a:tc>
                  <a:txBody>
                    <a:bodyPr/>
                    <a:lstStyle/>
                    <a:p>
                      <a:pPr algn="l" rtl="0" fontAlgn="ctr"/>
                      <a:r>
                        <a:rPr lang="ru-RU" sz="1400" b="0" i="0" u="none" strike="noStrike">
                          <a:solidFill>
                            <a:srgbClr val="000000"/>
                          </a:solidFill>
                          <a:effectLst/>
                          <a:latin typeface="Calibri"/>
                        </a:rPr>
                        <a:t>Сев. Америка, в т.ч.:</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1050</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1145</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109</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7592">
                <a:tc>
                  <a:txBody>
                    <a:bodyPr/>
                    <a:lstStyle/>
                    <a:p>
                      <a:pPr algn="r" rtl="0" fontAlgn="ctr"/>
                      <a:r>
                        <a:rPr lang="ru-RU" sz="1400" b="0" i="0" u="none" strike="noStrike">
                          <a:solidFill>
                            <a:srgbClr val="000000"/>
                          </a:solidFill>
                          <a:effectLst/>
                          <a:latin typeface="Calibri"/>
                        </a:rPr>
                        <a:t>США</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836,4</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913,4</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109</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7592">
                <a:tc>
                  <a:txBody>
                    <a:bodyPr/>
                    <a:lstStyle/>
                    <a:p>
                      <a:pPr algn="l" rtl="0" fontAlgn="ctr"/>
                      <a:r>
                        <a:rPr lang="ru-RU" sz="1400" b="0" i="0" u="none" strike="noStrike">
                          <a:solidFill>
                            <a:srgbClr val="000000"/>
                          </a:solidFill>
                          <a:effectLst/>
                          <a:latin typeface="Calibri"/>
                        </a:rPr>
                        <a:t>АТР, в т. ч.:</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933,3</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976,1</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105</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7592">
                <a:tc>
                  <a:txBody>
                    <a:bodyPr/>
                    <a:lstStyle/>
                    <a:p>
                      <a:pPr algn="r" rtl="0" fontAlgn="ctr"/>
                      <a:r>
                        <a:rPr lang="ru-RU" sz="1400" b="0" i="0" u="none" strike="noStrike">
                          <a:solidFill>
                            <a:srgbClr val="000000"/>
                          </a:solidFill>
                          <a:effectLst/>
                          <a:latin typeface="Calibri"/>
                        </a:rPr>
                        <a:t>Китай</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380,3</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441,9</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116</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7592">
                <a:tc>
                  <a:txBody>
                    <a:bodyPr/>
                    <a:lstStyle/>
                    <a:p>
                      <a:pPr algn="l" rtl="0" fontAlgn="ctr"/>
                      <a:r>
                        <a:rPr lang="ru-RU" sz="1400" b="0" i="0" u="none" strike="noStrike">
                          <a:solidFill>
                            <a:srgbClr val="000000"/>
                          </a:solidFill>
                          <a:effectLst/>
                          <a:latin typeface="Calibri"/>
                        </a:rPr>
                        <a:t>Европа</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571,6</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482,1</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84</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7592">
                <a:tc>
                  <a:txBody>
                    <a:bodyPr/>
                    <a:lstStyle/>
                    <a:p>
                      <a:pPr algn="l" rtl="0" fontAlgn="ctr"/>
                      <a:r>
                        <a:rPr lang="ru-RU" sz="1400" b="0" i="0" u="none" strike="noStrike">
                          <a:solidFill>
                            <a:srgbClr val="000000"/>
                          </a:solidFill>
                          <a:effectLst/>
                          <a:latin typeface="Calibri"/>
                        </a:rPr>
                        <a:t>СНГ</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575,5</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615,3</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107</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7592">
                <a:tc>
                  <a:txBody>
                    <a:bodyPr/>
                    <a:lstStyle/>
                    <a:p>
                      <a:pPr algn="l" rtl="0" fontAlgn="ctr"/>
                      <a:r>
                        <a:rPr lang="ru-RU" sz="1400" b="0" i="0" u="none" strike="noStrike">
                          <a:solidFill>
                            <a:srgbClr val="000000"/>
                          </a:solidFill>
                          <a:effectLst/>
                          <a:latin typeface="Calibri"/>
                        </a:rPr>
                        <a:t>Ближний Восток</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550,2</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619,4</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113</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7592">
                <a:tc>
                  <a:txBody>
                    <a:bodyPr/>
                    <a:lstStyle/>
                    <a:p>
                      <a:pPr algn="l" rtl="0" fontAlgn="ctr"/>
                      <a:r>
                        <a:rPr lang="ru-RU" sz="1400" b="0" i="0" u="none" strike="noStrike">
                          <a:solidFill>
                            <a:srgbClr val="000000"/>
                          </a:solidFill>
                          <a:effectLst/>
                          <a:latin typeface="Calibri"/>
                        </a:rPr>
                        <a:t>Африка</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173,9</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184,2</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106</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47592">
                <a:tc>
                  <a:txBody>
                    <a:bodyPr/>
                    <a:lstStyle/>
                    <a:p>
                      <a:pPr algn="l" rtl="0" fontAlgn="ctr"/>
                      <a:r>
                        <a:rPr lang="ru-RU" sz="1400" b="0" i="0" u="none" strike="noStrike">
                          <a:solidFill>
                            <a:srgbClr val="000000"/>
                          </a:solidFill>
                          <a:effectLst/>
                          <a:latin typeface="Calibri"/>
                        </a:rPr>
                        <a:t>Ю и Ц Америка</a:t>
                      </a:r>
                    </a:p>
                  </a:txBody>
                  <a:tcPr marL="9525" marR="9525" marT="952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168,5</a:t>
                      </a:r>
                    </a:p>
                  </a:txBody>
                  <a:tcPr marL="9525" marR="9525" marT="95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163,3</a:t>
                      </a:r>
                    </a:p>
                  </a:txBody>
                  <a:tcPr marL="9525" marR="9525" marT="95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Calibri"/>
                        </a:rPr>
                        <a:t>97</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7592">
                <a:tc>
                  <a:txBody>
                    <a:bodyPr/>
                    <a:lstStyle/>
                    <a:p>
                      <a:pPr algn="l" rtl="0" fontAlgn="ctr"/>
                      <a:r>
                        <a:rPr lang="ru-RU" sz="1400" b="0" i="0" u="none" strike="noStrike" dirty="0">
                          <a:solidFill>
                            <a:srgbClr val="000000"/>
                          </a:solidFill>
                          <a:effectLst/>
                          <a:latin typeface="Calibri"/>
                        </a:rPr>
                        <a:t>Всего</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4023</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Calibri"/>
                        </a:rPr>
                        <a:t>4186</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Calibri"/>
                        </a:rPr>
                        <a:t>104</a:t>
                      </a:r>
                    </a:p>
                  </a:txBody>
                  <a:tcPr marL="9525" marR="9525" marT="95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33868" name="Прямоугольник 14">
            <a:extLst>
              <a:ext uri="{FF2B5EF4-FFF2-40B4-BE49-F238E27FC236}">
                <a16:creationId xmlns:a16="http://schemas.microsoft.com/office/drawing/2014/main" id="{D7ABFDAA-406B-8427-9C5A-D5B7E5E6769D}"/>
              </a:ext>
            </a:extLst>
          </p:cNvPr>
          <p:cNvSpPr>
            <a:spLocks noChangeArrowheads="1"/>
          </p:cNvSpPr>
          <p:nvPr/>
        </p:nvSpPr>
        <p:spPr bwMode="auto">
          <a:xfrm>
            <a:off x="4800600" y="1031875"/>
            <a:ext cx="37211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Потребление газа растет ( 4%)</a:t>
            </a:r>
          </a:p>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Китай наиболее перспективный рынок (спрос вырос на 16%)</a:t>
            </a:r>
          </a:p>
          <a:p>
            <a:pPr algn="just" eaLnBrk="1" hangingPunct="1">
              <a:lnSpc>
                <a:spcPct val="115000"/>
              </a:lnSpc>
              <a:buFont typeface="Arial" panose="020B0604020202020204" pitchFamily="34" charset="0"/>
              <a:buChar char="•"/>
            </a:pPr>
            <a:r>
              <a:rPr lang="ru-RU" altLang="en-US">
                <a:latin typeface="Calibri" panose="020F0502020204030204" pitchFamily="34" charset="0"/>
                <a:cs typeface="Calibri" panose="020F0502020204030204" pitchFamily="34" charset="0"/>
              </a:rPr>
              <a:t>Европа-снижение потребления на 16%</a:t>
            </a:r>
          </a:p>
        </p:txBody>
      </p:sp>
      <p:pic>
        <p:nvPicPr>
          <p:cNvPr id="33869" name="Picture 4">
            <a:extLst>
              <a:ext uri="{FF2B5EF4-FFF2-40B4-BE49-F238E27FC236}">
                <a16:creationId xmlns:a16="http://schemas.microsoft.com/office/drawing/2014/main" id="{FF83C559-B002-F40E-8F59-DFFF5C003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7263" y="2960688"/>
            <a:ext cx="3979862" cy="324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870" name="Прямоугольник 6">
            <a:extLst>
              <a:ext uri="{FF2B5EF4-FFF2-40B4-BE49-F238E27FC236}">
                <a16:creationId xmlns:a16="http://schemas.microsoft.com/office/drawing/2014/main" id="{80B8FABB-8D53-A66E-0649-3F6A58A72FCD}"/>
              </a:ext>
            </a:extLst>
          </p:cNvPr>
          <p:cNvSpPr>
            <a:spLocks noChangeArrowheads="1"/>
          </p:cNvSpPr>
          <p:nvPr/>
        </p:nvSpPr>
        <p:spPr bwMode="auto">
          <a:xfrm>
            <a:off x="469900" y="4257675"/>
            <a:ext cx="421163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Несмотря на снижение потребления Европа  - крупнейший мировой импортёр природного газа</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На долю Европы приходится 37% импорта трубопроводного газа и 30% СПГ, импортируемого в мире</a:t>
            </a:r>
          </a:p>
          <a:p>
            <a:pPr algn="just" eaLnBrk="1" hangingPunct="1">
              <a:buFont typeface="Arial" panose="020B0604020202020204" pitchFamily="34" charset="0"/>
              <a:buChar char="•"/>
            </a:pPr>
            <a:endParaRPr lang="ru-RU" altLang="en-US">
              <a:latin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7309A8B-C5FC-A38E-8868-F49083594887}"/>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Европа, как импортер природного газа</a:t>
            </a:r>
          </a:p>
        </p:txBody>
      </p:sp>
      <p:sp>
        <p:nvSpPr>
          <p:cNvPr id="8196" name="Line 4">
            <a:extLst>
              <a:ext uri="{FF2B5EF4-FFF2-40B4-BE49-F238E27FC236}">
                <a16:creationId xmlns:a16="http://schemas.microsoft.com/office/drawing/2014/main" id="{D170179E-DBE3-15BA-7D55-1B52D8A0CCFC}"/>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BCB8DD8B-2D41-C324-6261-E04892047711}"/>
              </a:ext>
            </a:extLst>
          </p:cNvPr>
          <p:cNvSpPr/>
          <p:nvPr/>
        </p:nvSpPr>
        <p:spPr>
          <a:xfrm>
            <a:off x="290513" y="436563"/>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307D06BB-F829-0CB0-0C9C-F21028C7EA7C}"/>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68286C74-3FDD-49A9-5949-F5A596F105E4}"/>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34823" name="Прямоугольник 5">
            <a:extLst>
              <a:ext uri="{FF2B5EF4-FFF2-40B4-BE49-F238E27FC236}">
                <a16:creationId xmlns:a16="http://schemas.microsoft.com/office/drawing/2014/main" id="{70696693-B81C-7794-6927-543CEB373099}"/>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5" name="Прямоугольник 4">
            <a:extLst>
              <a:ext uri="{FF2B5EF4-FFF2-40B4-BE49-F238E27FC236}">
                <a16:creationId xmlns:a16="http://schemas.microsoft.com/office/drawing/2014/main" id="{D63859D3-4C97-B4D2-3980-073E693DC133}"/>
              </a:ext>
            </a:extLst>
          </p:cNvPr>
          <p:cNvSpPr/>
          <p:nvPr/>
        </p:nvSpPr>
        <p:spPr>
          <a:xfrm>
            <a:off x="588963" y="473075"/>
            <a:ext cx="8086725" cy="4248150"/>
          </a:xfrm>
          <a:prstGeom prst="rect">
            <a:avLst/>
          </a:prstGeom>
        </p:spPr>
        <p:txBody>
          <a:bodyPr>
            <a:spAutoFit/>
          </a:bodyPr>
          <a:lstStyle/>
          <a:p>
            <a:pPr marL="285750" indent="-285750" algn="just">
              <a:buFont typeface="Arial" pitchFamily="34" charset="0"/>
              <a:buChar char="•"/>
              <a:defRPr/>
            </a:pPr>
            <a:r>
              <a:rPr lang="ru-RU" dirty="0">
                <a:latin typeface="Calibri" pitchFamily="34" charset="0"/>
                <a:cs typeface="Calibri" pitchFamily="34" charset="0"/>
              </a:rPr>
              <a:t>Российско-украинский конфликт сформировал новые тенденции на европейском газовом рынке (прежде всего стран ЕС): </a:t>
            </a:r>
          </a:p>
          <a:p>
            <a:pPr algn="just">
              <a:defRPr/>
            </a:pPr>
            <a:r>
              <a:rPr lang="ru-RU" dirty="0">
                <a:latin typeface="Calibri" pitchFamily="34" charset="0"/>
                <a:cs typeface="Calibri" pitchFamily="34" charset="0"/>
              </a:rPr>
              <a:t>     -сокращение потребления природного газа </a:t>
            </a:r>
          </a:p>
          <a:p>
            <a:pPr algn="just">
              <a:defRPr/>
            </a:pPr>
            <a:r>
              <a:rPr lang="ru-RU" dirty="0">
                <a:latin typeface="Calibri" pitchFamily="34" charset="0"/>
                <a:cs typeface="Calibri" pitchFamily="34" charset="0"/>
              </a:rPr>
              <a:t>     -снижение зависимости от российского газа, как ключевого поставщика</a:t>
            </a:r>
          </a:p>
          <a:p>
            <a:pPr marL="285750" indent="-285750" algn="just">
              <a:buFont typeface="Arial" pitchFamily="34" charset="0"/>
              <a:buChar char="•"/>
              <a:defRPr/>
            </a:pPr>
            <a:r>
              <a:rPr lang="ru-RU" dirty="0">
                <a:latin typeface="Calibri" pitchFamily="34" charset="0"/>
                <a:cs typeface="Calibri" pitchFamily="34" charset="0"/>
              </a:rPr>
              <a:t>Страны ЕС за 4 года сократили потребление газа за счёт повышения </a:t>
            </a:r>
            <a:r>
              <a:rPr lang="ru-RU" dirty="0" err="1">
                <a:latin typeface="Calibri" pitchFamily="34" charset="0"/>
                <a:cs typeface="Calibri" pitchFamily="34" charset="0"/>
              </a:rPr>
              <a:t>энергоэффективности</a:t>
            </a:r>
            <a:r>
              <a:rPr lang="ru-RU" dirty="0">
                <a:latin typeface="Calibri" pitchFamily="34" charset="0"/>
                <a:cs typeface="Calibri" pitchFamily="34" charset="0"/>
              </a:rPr>
              <a:t> и перехода к возобновляемым источникам энергии: во Франции потребление снизилось на 29%, в Нидерландах - на 26%, в Бельгии и Великобритании - на 20% </a:t>
            </a:r>
          </a:p>
          <a:p>
            <a:pPr marL="285750" indent="-285750" algn="just">
              <a:buFont typeface="Arial" pitchFamily="34" charset="0"/>
              <a:buChar char="•"/>
              <a:defRPr/>
            </a:pPr>
            <a:r>
              <a:rPr lang="ru-RU" dirty="0">
                <a:latin typeface="Calibri" pitchFamily="34" charset="0"/>
                <a:cs typeface="Calibri" pitchFamily="34" charset="0"/>
              </a:rPr>
              <a:t>Собственная добыча природного газа в Европе в 2025 г. – 203,8 млрд м3 (из них: Норвегия – 120,6, Великобритания – 29,9), это составляет  42% потребления , 58% потребления обеспечивалось за счет импорта</a:t>
            </a:r>
          </a:p>
          <a:p>
            <a:pPr marL="285750" indent="-285750" algn="just">
              <a:buFont typeface="Arial" pitchFamily="34" charset="0"/>
              <a:buChar char="•"/>
              <a:defRPr/>
            </a:pPr>
            <a:r>
              <a:rPr lang="ru-RU" dirty="0">
                <a:latin typeface="Calibri" pitchFamily="34" charset="0"/>
                <a:cs typeface="Calibri" pitchFamily="34" charset="0"/>
              </a:rPr>
              <a:t>Норвегия обладает значительным экспортным потенциалом и является теперь крупнейшим поставщиком трубопроводного газа в Европу</a:t>
            </a:r>
          </a:p>
          <a:p>
            <a:pPr marL="285750" indent="-285750" algn="just">
              <a:buFont typeface="Arial" pitchFamily="34" charset="0"/>
              <a:buChar char="•"/>
              <a:defRPr/>
            </a:pPr>
            <a:r>
              <a:rPr lang="ru-RU" dirty="0">
                <a:latin typeface="Calibri" pitchFamily="34" charset="0"/>
                <a:cs typeface="Calibri" pitchFamily="34" charset="0"/>
              </a:rPr>
              <a:t>Россия остается крупным неевропейским поставщиком трубопроводного газа в Европу, но исключительно за счёт  экспорта в Турцию</a:t>
            </a:r>
          </a:p>
        </p:txBody>
      </p:sp>
      <p:pic>
        <p:nvPicPr>
          <p:cNvPr id="34825" name="Picture 1">
            <a:extLst>
              <a:ext uri="{FF2B5EF4-FFF2-40B4-BE49-F238E27FC236}">
                <a16:creationId xmlns:a16="http://schemas.microsoft.com/office/drawing/2014/main" id="{7560B2A3-838C-D52C-444E-BFAAA470E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4651375"/>
            <a:ext cx="7632700"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DAC5F6B2-690E-FDAF-0BD7-C65194733A75}"/>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ЕС, как импортер трубопроводного газа</a:t>
            </a:r>
          </a:p>
        </p:txBody>
      </p:sp>
      <p:sp>
        <p:nvSpPr>
          <p:cNvPr id="8196" name="Line 4">
            <a:extLst>
              <a:ext uri="{FF2B5EF4-FFF2-40B4-BE49-F238E27FC236}">
                <a16:creationId xmlns:a16="http://schemas.microsoft.com/office/drawing/2014/main" id="{86889207-729E-A4EB-57D4-90C9B676A299}"/>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E71383A0-48AA-2B42-7B1E-6C87443EAC59}"/>
              </a:ext>
            </a:extLst>
          </p:cNvPr>
          <p:cNvSpPr/>
          <p:nvPr/>
        </p:nvSpPr>
        <p:spPr>
          <a:xfrm>
            <a:off x="290513" y="252413"/>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6665EB86-04B8-12D6-DC4D-6B2A4683E880}"/>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04B3AF6E-D3B1-35EF-B8E1-6D131C98AA54}"/>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35847" name="Прямоугольник 5">
            <a:extLst>
              <a:ext uri="{FF2B5EF4-FFF2-40B4-BE49-F238E27FC236}">
                <a16:creationId xmlns:a16="http://schemas.microsoft.com/office/drawing/2014/main" id="{5CBAF50E-4EAE-E759-9093-FA77F9134008}"/>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pic>
        <p:nvPicPr>
          <p:cNvPr id="35848" name="Picture 2">
            <a:extLst>
              <a:ext uri="{FF2B5EF4-FFF2-40B4-BE49-F238E27FC236}">
                <a16:creationId xmlns:a16="http://schemas.microsoft.com/office/drawing/2014/main" id="{D34F9BE1-CDEB-0E63-7102-6155F2999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587375"/>
            <a:ext cx="4584700" cy="291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9" name="Прямоугольник 4">
            <a:extLst>
              <a:ext uri="{FF2B5EF4-FFF2-40B4-BE49-F238E27FC236}">
                <a16:creationId xmlns:a16="http://schemas.microsoft.com/office/drawing/2014/main" id="{E4E778D0-0401-8A64-DC64-22369A974887}"/>
              </a:ext>
            </a:extLst>
          </p:cNvPr>
          <p:cNvSpPr>
            <a:spLocks noChangeArrowheads="1"/>
          </p:cNvSpPr>
          <p:nvPr/>
        </p:nvSpPr>
        <p:spPr bwMode="auto">
          <a:xfrm>
            <a:off x="5256213" y="573088"/>
            <a:ext cx="341947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За счет сокращения потребления сократился и трубопроводный импорт (в целом по Европе на 43%) в страны ЕС более, чем в 2 раза</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Доля </a:t>
            </a:r>
            <a:r>
              <a:rPr lang="ru-RU" altLang="en-US" b="1">
                <a:latin typeface="Calibri" panose="020F0502020204030204" pitchFamily="34" charset="0"/>
                <a:cs typeface="Calibri" panose="020F0502020204030204" pitchFamily="34" charset="0"/>
              </a:rPr>
              <a:t>Норвегии</a:t>
            </a:r>
            <a:r>
              <a:rPr lang="ru-RU" altLang="en-US">
                <a:latin typeface="Calibri" panose="020F0502020204030204" pitchFamily="34" charset="0"/>
                <a:cs typeface="Calibri" panose="020F0502020204030204" pitchFamily="34" charset="0"/>
              </a:rPr>
              <a:t> в поставках газа по трубе в ЕС за 4 года выросла до </a:t>
            </a:r>
            <a:r>
              <a:rPr lang="ru-RU" altLang="en-US" b="1">
                <a:latin typeface="Calibri" panose="020F0502020204030204" pitchFamily="34" charset="0"/>
                <a:cs typeface="Calibri" panose="020F0502020204030204" pitchFamily="34" charset="0"/>
              </a:rPr>
              <a:t>65%</a:t>
            </a:r>
          </a:p>
          <a:p>
            <a:pPr algn="just" eaLnBrk="1" hangingPunct="1">
              <a:buFont typeface="Arial" panose="020B0604020202020204" pitchFamily="34" charset="0"/>
              <a:buChar char="•"/>
            </a:pPr>
            <a:r>
              <a:rPr lang="ru-RU" altLang="en-US" b="1">
                <a:latin typeface="Calibri" panose="020F0502020204030204" pitchFamily="34" charset="0"/>
                <a:cs typeface="Calibri" panose="020F0502020204030204" pitchFamily="34" charset="0"/>
              </a:rPr>
              <a:t>Доля России в поставках в ЕС сократилась с 49% до 3%</a:t>
            </a:r>
          </a:p>
        </p:txBody>
      </p:sp>
      <p:sp>
        <p:nvSpPr>
          <p:cNvPr id="35850" name="Rectangle 1">
            <a:extLst>
              <a:ext uri="{FF2B5EF4-FFF2-40B4-BE49-F238E27FC236}">
                <a16:creationId xmlns:a16="http://schemas.microsoft.com/office/drawing/2014/main" id="{2B2C796A-CA7D-C1F9-B29E-4037B2CBCE12}"/>
              </a:ext>
            </a:extLst>
          </p:cNvPr>
          <p:cNvSpPr>
            <a:spLocks noChangeArrowheads="1"/>
          </p:cNvSpPr>
          <p:nvPr/>
        </p:nvSpPr>
        <p:spPr bwMode="auto">
          <a:xfrm>
            <a:off x="2033588" y="3478213"/>
            <a:ext cx="4638675"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en-US" sz="1600" b="1">
                <a:latin typeface="Calibri" panose="020F0502020204030204" pitchFamily="34" charset="0"/>
                <a:cs typeface="Calibri" panose="020F0502020204030204" pitchFamily="34" charset="0"/>
              </a:rPr>
              <a:t>Основные поставщики трубопроводного газа в ЕС</a:t>
            </a:r>
          </a:p>
        </p:txBody>
      </p:sp>
      <p:pic>
        <p:nvPicPr>
          <p:cNvPr id="35851" name="Picture 5">
            <a:extLst>
              <a:ext uri="{FF2B5EF4-FFF2-40B4-BE49-F238E27FC236}">
                <a16:creationId xmlns:a16="http://schemas.microsoft.com/office/drawing/2014/main" id="{BAF7A922-343C-3D5B-CCDB-292691F3B0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25" y="3816350"/>
            <a:ext cx="3881438"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52" name="Picture 6">
            <a:extLst>
              <a:ext uri="{FF2B5EF4-FFF2-40B4-BE49-F238E27FC236}">
                <a16:creationId xmlns:a16="http://schemas.microsoft.com/office/drawing/2014/main" id="{EDA7EAE2-F07B-D045-2CF5-1EB14C0799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4238" y="3816350"/>
            <a:ext cx="3881437"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11B3953-A6A7-1B0D-ABAF-C7DC0648C58D}"/>
              </a:ext>
            </a:extLst>
          </p:cNvPr>
          <p:cNvSpPr>
            <a:spLocks noGrp="1" noChangeArrowheads="1"/>
          </p:cNvSpPr>
          <p:nvPr>
            <p:ph type="title"/>
          </p:nvPr>
        </p:nvSpPr>
        <p:spPr>
          <a:xfrm>
            <a:off x="585788" y="81481"/>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Европа, как импортер сжиженного природного газа</a:t>
            </a:r>
          </a:p>
        </p:txBody>
      </p:sp>
      <p:sp>
        <p:nvSpPr>
          <p:cNvPr id="8196" name="Line 4">
            <a:extLst>
              <a:ext uri="{FF2B5EF4-FFF2-40B4-BE49-F238E27FC236}">
                <a16:creationId xmlns:a16="http://schemas.microsoft.com/office/drawing/2014/main" id="{4B9EA9EF-5F97-A8E2-BE99-395AC8827094}"/>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4" name="Прямоугольник 3">
            <a:extLst>
              <a:ext uri="{FF2B5EF4-FFF2-40B4-BE49-F238E27FC236}">
                <a16:creationId xmlns:a16="http://schemas.microsoft.com/office/drawing/2014/main" id="{03FE682F-E958-7B8E-7879-585E3ACCADE2}"/>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C3660770-DE85-0500-FC15-D73638A8FC43}"/>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36870" name="Прямоугольник 5">
            <a:extLst>
              <a:ext uri="{FF2B5EF4-FFF2-40B4-BE49-F238E27FC236}">
                <a16:creationId xmlns:a16="http://schemas.microsoft.com/office/drawing/2014/main" id="{36950812-4AF8-2D7E-DFF3-1CF6D0127714}"/>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36871" name="Прямоугольник 5">
            <a:extLst>
              <a:ext uri="{FF2B5EF4-FFF2-40B4-BE49-F238E27FC236}">
                <a16:creationId xmlns:a16="http://schemas.microsoft.com/office/drawing/2014/main" id="{7842C57D-68E0-7CF6-BA0E-4F4B4F63B2DA}"/>
              </a:ext>
            </a:extLst>
          </p:cNvPr>
          <p:cNvSpPr>
            <a:spLocks noChangeArrowheads="1"/>
          </p:cNvSpPr>
          <p:nvPr/>
        </p:nvSpPr>
        <p:spPr bwMode="auto">
          <a:xfrm>
            <a:off x="600075" y="557213"/>
            <a:ext cx="80676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В отличие от трубопроводных поставок , поставки СПГ в европейские страны, в том числе в ЕС, за 4 года выросли на 62% </a:t>
            </a:r>
          </a:p>
          <a:p>
            <a:pPr eaLnBrk="1" hangingPunct="1">
              <a:buFont typeface="Arial" panose="020B0604020202020204" pitchFamily="34" charset="0"/>
              <a:buChar char="•"/>
            </a:pPr>
            <a:r>
              <a:rPr lang="ru-RU" altLang="en-US" b="1">
                <a:latin typeface="Calibri" panose="020F0502020204030204" pitchFamily="34" charset="0"/>
                <a:cs typeface="Calibri" panose="020F0502020204030204" pitchFamily="34" charset="0"/>
              </a:rPr>
              <a:t>Сегодня доля СПГ в поставках газа в Европу составляет - 45%, в ЕС- 52%</a:t>
            </a:r>
          </a:p>
          <a:p>
            <a:pPr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Поставки из США выросли более, чем в 3 раза. Доля США в поставках СПГ в Европу составляет </a:t>
            </a:r>
            <a:r>
              <a:rPr lang="ru-RU" altLang="en-US" b="1">
                <a:latin typeface="Calibri" panose="020F0502020204030204" pitchFamily="34" charset="0"/>
                <a:cs typeface="Calibri" panose="020F0502020204030204" pitchFamily="34" charset="0"/>
              </a:rPr>
              <a:t>57%</a:t>
            </a:r>
          </a:p>
        </p:txBody>
      </p:sp>
      <p:sp>
        <p:nvSpPr>
          <p:cNvPr id="36872" name="Rectangle 1">
            <a:extLst>
              <a:ext uri="{FF2B5EF4-FFF2-40B4-BE49-F238E27FC236}">
                <a16:creationId xmlns:a16="http://schemas.microsoft.com/office/drawing/2014/main" id="{75186250-4A76-33B8-7B79-0454D9D5CC58}"/>
              </a:ext>
            </a:extLst>
          </p:cNvPr>
          <p:cNvSpPr>
            <a:spLocks noChangeArrowheads="1"/>
          </p:cNvSpPr>
          <p:nvPr/>
        </p:nvSpPr>
        <p:spPr bwMode="auto">
          <a:xfrm>
            <a:off x="1692275" y="2044700"/>
            <a:ext cx="5583238"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en-US" sz="1600" b="1">
                <a:solidFill>
                  <a:srgbClr val="000000"/>
                </a:solidFill>
                <a:latin typeface="Calibri" panose="020F0502020204030204" pitchFamily="34" charset="0"/>
                <a:cs typeface="Calibri" panose="020F0502020204030204" pitchFamily="34" charset="0"/>
              </a:rPr>
              <a:t>Основные поставщики СПГ в Европу в 2021-2025 гг., млрд м</a:t>
            </a:r>
            <a:r>
              <a:rPr lang="ru-RU" altLang="en-US" sz="1600" b="1" baseline="30000">
                <a:solidFill>
                  <a:srgbClr val="000000"/>
                </a:solidFill>
                <a:latin typeface="Calibri" panose="020F0502020204030204" pitchFamily="34" charset="0"/>
                <a:cs typeface="Calibri" panose="020F0502020204030204" pitchFamily="34" charset="0"/>
              </a:rPr>
              <a:t>3</a:t>
            </a:r>
            <a:endParaRPr lang="ru-RU" altLang="en-US" sz="1600" b="1">
              <a:latin typeface="Calibri" panose="020F0502020204030204" pitchFamily="34" charset="0"/>
              <a:cs typeface="Calibri" panose="020F0502020204030204" pitchFamily="34" charset="0"/>
            </a:endParaRPr>
          </a:p>
        </p:txBody>
      </p:sp>
      <p:sp>
        <p:nvSpPr>
          <p:cNvPr id="36873" name="Прямоугольник 8">
            <a:extLst>
              <a:ext uri="{FF2B5EF4-FFF2-40B4-BE49-F238E27FC236}">
                <a16:creationId xmlns:a16="http://schemas.microsoft.com/office/drawing/2014/main" id="{258E5D12-70FC-43AC-6DB3-8E7C93DE20EF}"/>
              </a:ext>
            </a:extLst>
          </p:cNvPr>
          <p:cNvSpPr>
            <a:spLocks noChangeArrowheads="1"/>
          </p:cNvSpPr>
          <p:nvPr/>
        </p:nvSpPr>
        <p:spPr bwMode="auto">
          <a:xfrm>
            <a:off x="669925" y="6032500"/>
            <a:ext cx="7954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ru-RU" altLang="en-US" b="1">
                <a:latin typeface="Calibri" panose="020F0502020204030204" pitchFamily="34" charset="0"/>
                <a:cs typeface="Calibri" panose="020F0502020204030204" pitchFamily="34" charset="0"/>
              </a:rPr>
              <a:t>Россия </a:t>
            </a:r>
            <a:r>
              <a:rPr lang="ru-RU" altLang="en-US">
                <a:latin typeface="Calibri" panose="020F0502020204030204" pitchFamily="34" charset="0"/>
                <a:cs typeface="Calibri" panose="020F0502020204030204" pitchFamily="34" charset="0"/>
              </a:rPr>
              <a:t>по-прежнему занимает </a:t>
            </a:r>
            <a:r>
              <a:rPr lang="ru-RU" altLang="en-US" b="1">
                <a:latin typeface="Calibri" panose="020F0502020204030204" pitchFamily="34" charset="0"/>
                <a:cs typeface="Calibri" panose="020F0502020204030204" pitchFamily="34" charset="0"/>
              </a:rPr>
              <a:t>2 место среди </a:t>
            </a:r>
            <a:r>
              <a:rPr lang="ru-RU" altLang="en-US">
                <a:latin typeface="Calibri" panose="020F0502020204030204" pitchFamily="34" charset="0"/>
                <a:cs typeface="Calibri" panose="020F0502020204030204" pitchFamily="34" charset="0"/>
              </a:rPr>
              <a:t>поставщиков СПГ в Европу</a:t>
            </a:r>
          </a:p>
        </p:txBody>
      </p:sp>
      <p:pic>
        <p:nvPicPr>
          <p:cNvPr id="36874" name="Picture 2">
            <a:extLst>
              <a:ext uri="{FF2B5EF4-FFF2-40B4-BE49-F238E27FC236}">
                <a16:creationId xmlns:a16="http://schemas.microsoft.com/office/drawing/2014/main" id="{723431D1-9C15-9A45-6195-310614EC57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00" y="3398838"/>
            <a:ext cx="3716338" cy="2633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5" name="Picture 3">
            <a:extLst>
              <a:ext uri="{FF2B5EF4-FFF2-40B4-BE49-F238E27FC236}">
                <a16:creationId xmlns:a16="http://schemas.microsoft.com/office/drawing/2014/main" id="{72042233-A8DE-162E-7C02-578ADA91D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8225" y="3414713"/>
            <a:ext cx="3567113" cy="261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76" name="Прямоугольник 9">
            <a:extLst>
              <a:ext uri="{FF2B5EF4-FFF2-40B4-BE49-F238E27FC236}">
                <a16:creationId xmlns:a16="http://schemas.microsoft.com/office/drawing/2014/main" id="{BE75CFD1-FAC8-D367-DC55-44F689C2C54A}"/>
              </a:ext>
            </a:extLst>
          </p:cNvPr>
          <p:cNvSpPr>
            <a:spLocks noChangeArrowheads="1"/>
          </p:cNvSpPr>
          <p:nvPr/>
        </p:nvSpPr>
        <p:spPr bwMode="auto">
          <a:xfrm>
            <a:off x="2155825" y="3009900"/>
            <a:ext cx="5903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n-US" sz="1600" b="1">
                <a:latin typeface="Calibri" panose="020F0502020204030204" pitchFamily="34" charset="0"/>
                <a:cs typeface="Calibri" panose="020F0502020204030204" pitchFamily="34" charset="0"/>
              </a:rPr>
              <a:t>Доля стран в  поставках СПГ в Европу</a:t>
            </a:r>
          </a:p>
        </p:txBody>
      </p:sp>
      <p:pic>
        <p:nvPicPr>
          <p:cNvPr id="36877" name="Picture 4">
            <a:extLst>
              <a:ext uri="{FF2B5EF4-FFF2-40B4-BE49-F238E27FC236}">
                <a16:creationId xmlns:a16="http://schemas.microsoft.com/office/drawing/2014/main" id="{B977F266-D69C-F553-2133-6F4ADA0956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300" y="2384425"/>
            <a:ext cx="7745413" cy="75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12E92F0-4E4B-7498-A9AF-BA7D424B4F71}"/>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Китай, как импортер трубопроводного газа</a:t>
            </a:r>
          </a:p>
        </p:txBody>
      </p:sp>
      <p:sp>
        <p:nvSpPr>
          <p:cNvPr id="8196" name="Line 4">
            <a:extLst>
              <a:ext uri="{FF2B5EF4-FFF2-40B4-BE49-F238E27FC236}">
                <a16:creationId xmlns:a16="http://schemas.microsoft.com/office/drawing/2014/main" id="{8CE9A3DF-B9D7-D20D-8C87-1BB42B0DE74C}"/>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7F0ABBFA-49B0-117A-7CE9-8864DF5A2C47}"/>
              </a:ext>
            </a:extLst>
          </p:cNvPr>
          <p:cNvSpPr/>
          <p:nvPr/>
        </p:nvSpPr>
        <p:spPr>
          <a:xfrm>
            <a:off x="290513" y="252413"/>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F1F460AC-55DD-F6BE-52FD-5AD5BD830F17}"/>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DF558BD5-CF5E-0A66-587D-233D96500536}"/>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37895" name="Прямоугольник 5">
            <a:extLst>
              <a:ext uri="{FF2B5EF4-FFF2-40B4-BE49-F238E27FC236}">
                <a16:creationId xmlns:a16="http://schemas.microsoft.com/office/drawing/2014/main" id="{490AFAA4-495B-1ED4-C883-EF6C1CB500A2}"/>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6" name="Прямоугольник 5">
            <a:extLst>
              <a:ext uri="{FF2B5EF4-FFF2-40B4-BE49-F238E27FC236}">
                <a16:creationId xmlns:a16="http://schemas.microsoft.com/office/drawing/2014/main" id="{CFB6A0FC-F1D0-9A83-325D-E4D30611F9C6}"/>
              </a:ext>
            </a:extLst>
          </p:cNvPr>
          <p:cNvSpPr/>
          <p:nvPr/>
        </p:nvSpPr>
        <p:spPr>
          <a:xfrm>
            <a:off x="585788" y="273050"/>
            <a:ext cx="7775575" cy="2309813"/>
          </a:xfrm>
          <a:prstGeom prst="rect">
            <a:avLst/>
          </a:prstGeom>
        </p:spPr>
        <p:txBody>
          <a:bodyPr>
            <a:spAutoFit/>
          </a:bodyPr>
          <a:lstStyle/>
          <a:p>
            <a:pPr>
              <a:defRPr/>
            </a:pPr>
            <a:endParaRPr lang="ru-RU" dirty="0">
              <a:latin typeface="Arial" charset="0"/>
              <a:cs typeface="Arial" charset="0"/>
            </a:endParaRPr>
          </a:p>
          <a:p>
            <a:pPr marL="285750" indent="-285750" algn="just">
              <a:buFont typeface="Arial" pitchFamily="34" charset="0"/>
              <a:buChar char="•"/>
              <a:defRPr/>
            </a:pPr>
            <a:r>
              <a:rPr lang="ru-RU" dirty="0">
                <a:latin typeface="Calibri" pitchFamily="34" charset="0"/>
                <a:cs typeface="Calibri" pitchFamily="34" charset="0"/>
              </a:rPr>
              <a:t>Китай занимает 4 место по добыче природного газа (264,1 млрд м3)</a:t>
            </a:r>
          </a:p>
          <a:p>
            <a:pPr marL="285750" indent="-285750" algn="just">
              <a:buFont typeface="Arial" pitchFamily="34" charset="0"/>
              <a:buChar char="•"/>
              <a:defRPr/>
            </a:pPr>
            <a:r>
              <a:rPr lang="ru-RU" dirty="0">
                <a:latin typeface="Calibri" pitchFamily="34" charset="0"/>
                <a:cs typeface="Calibri" pitchFamily="34" charset="0"/>
              </a:rPr>
              <a:t>За счет собственного производства покрывается 60 % потребностей в газе (441,9 млрд м3), 40% поступает за счет импорта</a:t>
            </a:r>
          </a:p>
          <a:p>
            <a:pPr marL="285750" indent="-285750" algn="just">
              <a:buFont typeface="Arial" pitchFamily="34" charset="0"/>
              <a:buChar char="•"/>
              <a:defRPr/>
            </a:pPr>
            <a:r>
              <a:rPr lang="ru-RU" dirty="0">
                <a:latin typeface="Calibri" pitchFamily="34" charset="0"/>
                <a:cs typeface="Calibri" pitchFamily="34" charset="0"/>
              </a:rPr>
              <a:t>Импорт трубопроводного газа в Китай за 4 года вырос на 46%, прежде всего за счёт роста поставок из России, которые выросли почти в 5 раз</a:t>
            </a:r>
          </a:p>
          <a:p>
            <a:pPr marL="285750" indent="-285750" algn="just">
              <a:buFont typeface="Arial" pitchFamily="34" charset="0"/>
              <a:buChar char="•"/>
              <a:defRPr/>
            </a:pPr>
            <a:r>
              <a:rPr lang="ru-RU" dirty="0">
                <a:latin typeface="Calibri" pitchFamily="34" charset="0"/>
                <a:cs typeface="Calibri" pitchFamily="34" charset="0"/>
              </a:rPr>
              <a:t>В результате </a:t>
            </a:r>
            <a:r>
              <a:rPr lang="ru-RU" b="1" dirty="0">
                <a:latin typeface="Calibri" pitchFamily="34" charset="0"/>
                <a:cs typeface="Calibri" pitchFamily="34" charset="0"/>
              </a:rPr>
              <a:t>Россия </a:t>
            </a:r>
            <a:r>
              <a:rPr lang="ru-RU" dirty="0">
                <a:latin typeface="Calibri" pitchFamily="34" charset="0"/>
                <a:cs typeface="Calibri" pitchFamily="34" charset="0"/>
              </a:rPr>
              <a:t>в 2025 г. обогнала многолетнего основного поставщика трубопроводного газа – Туркменистан и вышла на </a:t>
            </a:r>
            <a:r>
              <a:rPr lang="ru-RU" b="1" dirty="0">
                <a:latin typeface="Calibri" pitchFamily="34" charset="0"/>
                <a:cs typeface="Calibri" pitchFamily="34" charset="0"/>
              </a:rPr>
              <a:t>1 место</a:t>
            </a:r>
            <a:r>
              <a:rPr lang="ru-RU" dirty="0">
                <a:latin typeface="Calibri" pitchFamily="34" charset="0"/>
                <a:cs typeface="Calibri" pitchFamily="34" charset="0"/>
              </a:rPr>
              <a:t>. </a:t>
            </a:r>
          </a:p>
        </p:txBody>
      </p:sp>
      <p:pic>
        <p:nvPicPr>
          <p:cNvPr id="37897" name="Picture 1">
            <a:extLst>
              <a:ext uri="{FF2B5EF4-FFF2-40B4-BE49-F238E27FC236}">
                <a16:creationId xmlns:a16="http://schemas.microsoft.com/office/drawing/2014/main" id="{0ECE896F-3EC8-FE1C-D15B-4146D4196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2113" y="2701925"/>
            <a:ext cx="5422900" cy="326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BCEA70A-14FA-8D11-6928-E53E04BD5F73}"/>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Китай, как импортер сжиженного природного газа</a:t>
            </a:r>
          </a:p>
        </p:txBody>
      </p:sp>
      <p:sp>
        <p:nvSpPr>
          <p:cNvPr id="8196" name="Line 4">
            <a:extLst>
              <a:ext uri="{FF2B5EF4-FFF2-40B4-BE49-F238E27FC236}">
                <a16:creationId xmlns:a16="http://schemas.microsoft.com/office/drawing/2014/main" id="{56D55960-6E74-B6A2-69AD-6DD202F9C549}"/>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1CA40DD8-565E-93D4-8706-2CA8CCE6DB35}"/>
              </a:ext>
            </a:extLst>
          </p:cNvPr>
          <p:cNvSpPr/>
          <p:nvPr/>
        </p:nvSpPr>
        <p:spPr>
          <a:xfrm>
            <a:off x="290513" y="252413"/>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BE6EAB64-3378-3276-517A-74E86CF17BF6}"/>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E4B95764-A4E2-9A0E-8EF0-3BED904DF980}"/>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38919" name="Прямоугольник 5">
            <a:extLst>
              <a:ext uri="{FF2B5EF4-FFF2-40B4-BE49-F238E27FC236}">
                <a16:creationId xmlns:a16="http://schemas.microsoft.com/office/drawing/2014/main" id="{C1817D82-8B24-7AA3-08EB-F72A4F6CC57C}"/>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38920" name="Прямоугольник 6">
            <a:extLst>
              <a:ext uri="{FF2B5EF4-FFF2-40B4-BE49-F238E27FC236}">
                <a16:creationId xmlns:a16="http://schemas.microsoft.com/office/drawing/2014/main" id="{8C994261-A644-B377-678B-F1D690900FDE}"/>
              </a:ext>
            </a:extLst>
          </p:cNvPr>
          <p:cNvSpPr>
            <a:spLocks noChangeArrowheads="1"/>
          </p:cNvSpPr>
          <p:nvPr/>
        </p:nvSpPr>
        <p:spPr bwMode="auto">
          <a:xfrm>
            <a:off x="555625" y="590550"/>
            <a:ext cx="79216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Китай является крупнейшим импортером СПГ. В структуре импорта газа в Китай </a:t>
            </a:r>
            <a:r>
              <a:rPr lang="ru-RU" altLang="en-US" b="1">
                <a:latin typeface="Calibri" panose="020F0502020204030204" pitchFamily="34" charset="0"/>
                <a:cs typeface="Calibri" panose="020F0502020204030204" pitchFamily="34" charset="0"/>
              </a:rPr>
              <a:t>на СПГ приходится 54% </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Однако, за период с 2021 по 2025 год заметна тенденция снижения импорта СПГ Китаем. Это связано с ростом поставок природного газа трубопроводным транспортом из России. </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Крупнейшим поставщиком СПГ в Китай является Австралия, Катар занимает 2 место,  </a:t>
            </a:r>
            <a:r>
              <a:rPr lang="ru-RU" altLang="en-US" b="1">
                <a:latin typeface="Calibri" panose="020F0502020204030204" pitchFamily="34" charset="0"/>
                <a:cs typeface="Calibri" panose="020F0502020204030204" pitchFamily="34" charset="0"/>
              </a:rPr>
              <a:t>Россия -3 место</a:t>
            </a:r>
          </a:p>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Поставки СПГ в Китай из США в 2025 г. были практически прекращены </a:t>
            </a:r>
          </a:p>
        </p:txBody>
      </p:sp>
      <p:pic>
        <p:nvPicPr>
          <p:cNvPr id="38921" name="Picture 2">
            <a:extLst>
              <a:ext uri="{FF2B5EF4-FFF2-40B4-BE49-F238E27FC236}">
                <a16:creationId xmlns:a16="http://schemas.microsoft.com/office/drawing/2014/main" id="{E5AE40EB-ECAC-E161-C2AD-633CA8A27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5313" y="2947988"/>
            <a:ext cx="5199062" cy="312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9C58AA0-EF78-46FA-CBBE-E024901B65BF}"/>
              </a:ext>
            </a:extLst>
          </p:cNvPr>
          <p:cNvSpPr/>
          <p:nvPr/>
        </p:nvSpPr>
        <p:spPr>
          <a:xfrm>
            <a:off x="469900" y="565150"/>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57664802-9DAF-0C01-29FA-1249A35F2C5C}"/>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13" name="Прямоугольник 12">
            <a:extLst>
              <a:ext uri="{FF2B5EF4-FFF2-40B4-BE49-F238E27FC236}">
                <a16:creationId xmlns:a16="http://schemas.microsoft.com/office/drawing/2014/main" id="{5030176E-62B2-5F79-6047-6A87B8E0848F}"/>
              </a:ext>
            </a:extLst>
          </p:cNvPr>
          <p:cNvSpPr/>
          <p:nvPr/>
        </p:nvSpPr>
        <p:spPr>
          <a:xfrm>
            <a:off x="407988" y="520700"/>
            <a:ext cx="8424862" cy="1754188"/>
          </a:xfrm>
          <a:prstGeom prst="rect">
            <a:avLst/>
          </a:prstGeom>
        </p:spPr>
        <p:txBody>
          <a:bodyPr>
            <a:spAutoFit/>
          </a:bodyPr>
          <a:lstStyle/>
          <a:p>
            <a:pPr algn="just">
              <a:defRPr/>
            </a:pPr>
            <a:endParaRPr lang="ru-RU" dirty="0">
              <a:latin typeface="+mn-lt"/>
              <a:cs typeface="Arial" charset="0"/>
            </a:endParaRPr>
          </a:p>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p:txBody>
      </p:sp>
      <p:sp>
        <p:nvSpPr>
          <p:cNvPr id="7175" name="Прямоугольник 2">
            <a:extLst>
              <a:ext uri="{FF2B5EF4-FFF2-40B4-BE49-F238E27FC236}">
                <a16:creationId xmlns:a16="http://schemas.microsoft.com/office/drawing/2014/main" id="{8E5781F7-368D-2F70-E04B-174931B73B68}"/>
              </a:ext>
            </a:extLst>
          </p:cNvPr>
          <p:cNvSpPr>
            <a:spLocks noChangeArrowheads="1"/>
          </p:cNvSpPr>
          <p:nvPr/>
        </p:nvSpPr>
        <p:spPr bwMode="auto">
          <a:xfrm>
            <a:off x="611188" y="836613"/>
            <a:ext cx="68405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ru-RU" dirty="0">
                <a:latin typeface="Calibri" pitchFamily="34" charset="0"/>
                <a:cs typeface="Calibri" pitchFamily="34" charset="0"/>
              </a:rPr>
              <a:t>1. Политические решения ЕС и США за 4 кризисных года</a:t>
            </a:r>
          </a:p>
          <a:p>
            <a:pPr>
              <a:defRPr/>
            </a:pPr>
            <a:endParaRPr lang="ru-RU" dirty="0">
              <a:latin typeface="Calibri" pitchFamily="34" charset="0"/>
              <a:cs typeface="Calibri" pitchFamily="34" charset="0"/>
            </a:endParaRPr>
          </a:p>
          <a:p>
            <a:pPr>
              <a:defRPr/>
            </a:pPr>
            <a:r>
              <a:rPr lang="ru-RU" dirty="0">
                <a:latin typeface="Calibri" pitchFamily="34" charset="0"/>
                <a:cs typeface="Calibri" pitchFamily="34" charset="0"/>
              </a:rPr>
              <a:t>2. Энергетический сектор России под гнетом геополитики </a:t>
            </a:r>
          </a:p>
          <a:p>
            <a:pPr>
              <a:defRPr/>
            </a:pPr>
            <a:endParaRPr lang="ru-RU" dirty="0">
              <a:latin typeface="Calibri" pitchFamily="34" charset="0"/>
              <a:cs typeface="Calibri" pitchFamily="34" charset="0"/>
            </a:endParaRPr>
          </a:p>
          <a:p>
            <a:pPr>
              <a:defRPr/>
            </a:pPr>
            <a:r>
              <a:rPr lang="ru-RU" dirty="0">
                <a:latin typeface="Calibri" pitchFamily="34" charset="0"/>
                <a:cs typeface="Calibri" pitchFamily="34" charset="0"/>
              </a:rPr>
              <a:t>3. Изменения на мировом рынке углеводородов</a:t>
            </a:r>
          </a:p>
          <a:p>
            <a:pPr>
              <a:defRPr/>
            </a:pPr>
            <a:r>
              <a:rPr lang="ru-RU" dirty="0">
                <a:latin typeface="Calibri" pitchFamily="34" charset="0"/>
                <a:cs typeface="Calibri" pitchFamily="34" charset="0"/>
              </a:rPr>
              <a:t>    Итоги 4х кризисных лет</a:t>
            </a:r>
          </a:p>
          <a:p>
            <a:pPr>
              <a:defRPr/>
            </a:pPr>
            <a:endParaRPr lang="ru-RU" dirty="0">
              <a:latin typeface="Calibri" pitchFamily="34" charset="0"/>
              <a:cs typeface="Calibri" pitchFamily="34" charset="0"/>
            </a:endParaRPr>
          </a:p>
          <a:p>
            <a:pPr>
              <a:defRPr/>
            </a:pPr>
            <a:r>
              <a:rPr lang="ru-RU" dirty="0">
                <a:solidFill>
                  <a:srgbClr val="7030A0"/>
                </a:solidFill>
                <a:effectLst>
                  <a:outerShdw blurRad="38100" dist="38100" dir="2700000" algn="tl">
                    <a:srgbClr val="000000">
                      <a:alpha val="43137"/>
                    </a:srgbClr>
                  </a:outerShdw>
                </a:effectLst>
                <a:latin typeface="Calibri" pitchFamily="34" charset="0"/>
                <a:cs typeface="Calibri" pitchFamily="34" charset="0"/>
              </a:rPr>
              <a:t>4. Выводы</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07CCB00-F557-AC7D-B087-89E7BA89DC05}"/>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ВЫВОДЫ (Россия)</a:t>
            </a:r>
          </a:p>
        </p:txBody>
      </p:sp>
      <p:sp>
        <p:nvSpPr>
          <p:cNvPr id="8196" name="Line 4">
            <a:extLst>
              <a:ext uri="{FF2B5EF4-FFF2-40B4-BE49-F238E27FC236}">
                <a16:creationId xmlns:a16="http://schemas.microsoft.com/office/drawing/2014/main" id="{F6CA1138-3467-97D8-8700-296D015C8F38}"/>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83A7EBD3-D8FF-4ED9-1C72-49DA72FEEF8B}"/>
              </a:ext>
            </a:extLst>
          </p:cNvPr>
          <p:cNvSpPr/>
          <p:nvPr/>
        </p:nvSpPr>
        <p:spPr>
          <a:xfrm>
            <a:off x="317500" y="233363"/>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7E8CCAE7-3284-3B99-0113-94575F37C0A6}"/>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47874A3A-352C-C762-F937-22EA2B77826A}"/>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40967" name="Прямоугольник 5">
            <a:extLst>
              <a:ext uri="{FF2B5EF4-FFF2-40B4-BE49-F238E27FC236}">
                <a16:creationId xmlns:a16="http://schemas.microsoft.com/office/drawing/2014/main" id="{857644B3-CD54-81DF-86D6-213AF0128260}"/>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12" name="Прямоугольник 11">
            <a:extLst>
              <a:ext uri="{FF2B5EF4-FFF2-40B4-BE49-F238E27FC236}">
                <a16:creationId xmlns:a16="http://schemas.microsoft.com/office/drawing/2014/main" id="{EC06C2D7-83A3-0122-78AA-0D43968C3AB7}"/>
              </a:ext>
            </a:extLst>
          </p:cNvPr>
          <p:cNvSpPr/>
          <p:nvPr/>
        </p:nvSpPr>
        <p:spPr>
          <a:xfrm>
            <a:off x="431800" y="566738"/>
            <a:ext cx="8229600" cy="7016750"/>
          </a:xfrm>
          <a:prstGeom prst="rect">
            <a:avLst/>
          </a:prstGeom>
        </p:spPr>
        <p:txBody>
          <a:bodyPr>
            <a:spAutoFit/>
          </a:bodyPr>
          <a:lstStyle/>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За четыре кризисных года российской нефтегазовой отрасли удалось во многом избежать негативного влияния санкций и эмбарго за счет принятых мер по переориентации экспорта, ускоренному развитию сегмента сжиженного природного газа и поиску альтернативных рынков </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Были предприняты успешные меры по стабилизации логистики. Для обхода санкций, направленных на морские перевозки, Россия использовала теневую инфраструктуру транспортировки и финансирования экспорта, привлекая судоходные компании, не подчиняющиеся западным ограничениям, что позволило продолжать экспорт</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Через 4 года после введения санкций </a:t>
            </a:r>
            <a:r>
              <a:rPr lang="ru-RU" b="1" kern="0" dirty="0">
                <a:solidFill>
                  <a:sysClr val="windowText" lastClr="000000"/>
                </a:solidFill>
                <a:latin typeface="Calibri"/>
                <a:cs typeface="Arial" charset="0"/>
              </a:rPr>
              <a:t>Россия</a:t>
            </a:r>
            <a:r>
              <a:rPr lang="ru-RU" kern="0" dirty="0">
                <a:solidFill>
                  <a:sysClr val="windowText" lastClr="000000"/>
                </a:solidFill>
                <a:latin typeface="Calibri"/>
                <a:cs typeface="Arial" charset="0"/>
              </a:rPr>
              <a:t> остается </a:t>
            </a:r>
            <a:r>
              <a:rPr lang="ru-RU" b="1" kern="0" dirty="0">
                <a:solidFill>
                  <a:sysClr val="windowText" lastClr="000000"/>
                </a:solidFill>
                <a:latin typeface="Calibri"/>
                <a:cs typeface="Arial" charset="0"/>
              </a:rPr>
              <a:t>2-м в мире крупнейшим экспортером нефти, нефтепродуктов и природного газа</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В 2025 г. </a:t>
            </a:r>
            <a:r>
              <a:rPr lang="ru-RU" b="1" kern="0" dirty="0">
                <a:solidFill>
                  <a:sysClr val="windowText" lastClr="000000"/>
                </a:solidFill>
                <a:latin typeface="Calibri"/>
                <a:cs typeface="Arial" charset="0"/>
              </a:rPr>
              <a:t>Россия</a:t>
            </a:r>
            <a:r>
              <a:rPr lang="ru-RU" kern="0" dirty="0">
                <a:solidFill>
                  <a:sysClr val="windowText" lastClr="000000"/>
                </a:solidFill>
                <a:latin typeface="Calibri"/>
                <a:cs typeface="Arial" charset="0"/>
              </a:rPr>
              <a:t> стала </a:t>
            </a:r>
            <a:r>
              <a:rPr lang="ru-RU" b="1" kern="0" dirty="0">
                <a:solidFill>
                  <a:sysClr val="windowText" lastClr="000000"/>
                </a:solidFill>
                <a:latin typeface="Calibri"/>
                <a:cs typeface="Arial" charset="0"/>
              </a:rPr>
              <a:t>поставщиком номер 1 нефти и трубопроводного газа в Китай,</a:t>
            </a:r>
            <a:r>
              <a:rPr lang="ru-RU" kern="0" dirty="0">
                <a:solidFill>
                  <a:sysClr val="windowText" lastClr="000000"/>
                </a:solidFill>
                <a:latin typeface="Calibri"/>
                <a:cs typeface="Arial" charset="0"/>
              </a:rPr>
              <a:t> опередив Саудовскую Аравию и Туркменистан, соответственно</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Разворот экспортных поставок нефти и газа на Восток пока не компенсируют спад экспорта российских углеводородов в европейском направлении</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Разворот на Восток сопряжен с увеличением стоимости транспортировки и снижением рентабельности</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Продажи нефти в Индию и Китай осуществляются с дисконтом в цене</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Продажи трубопроводного газа в Китай  ниже европейских цен  ( Китай  249, 5 долл. /м3, в Европу - 592 долл. /м3)</a:t>
            </a:r>
          </a:p>
          <a:p>
            <a:pPr marL="285750" indent="-285750" algn="just" fontAlgn="auto">
              <a:spcBef>
                <a:spcPts val="0"/>
              </a:spcBef>
              <a:spcAft>
                <a:spcPts val="0"/>
              </a:spcAft>
              <a:buFont typeface="Arial" pitchFamily="34" charset="0"/>
              <a:buChar char="•"/>
              <a:defRPr/>
            </a:pPr>
            <a:endParaRPr lang="ru-RU" kern="0" dirty="0">
              <a:solidFill>
                <a:sysClr val="windowText" lastClr="000000"/>
              </a:solidFill>
              <a:latin typeface="Calibri"/>
              <a:cs typeface="Arial" charset="0"/>
            </a:endParaRPr>
          </a:p>
          <a:p>
            <a:pPr marL="285750" indent="-285750" algn="just" fontAlgn="auto">
              <a:spcBef>
                <a:spcPts val="0"/>
              </a:spcBef>
              <a:spcAft>
                <a:spcPts val="0"/>
              </a:spcAft>
              <a:buFont typeface="Arial" pitchFamily="34" charset="0"/>
              <a:buChar char="•"/>
              <a:defRPr/>
            </a:pPr>
            <a:endParaRPr lang="ru-RU" b="1" kern="0" dirty="0">
              <a:solidFill>
                <a:sysClr val="windowText" lastClr="000000"/>
              </a:solidFill>
              <a:latin typeface="Calibri"/>
              <a:cs typeface="Arial" charset="0"/>
            </a:endParaRPr>
          </a:p>
          <a:p>
            <a:pPr marL="285750" indent="-285750" algn="just" fontAlgn="auto">
              <a:spcBef>
                <a:spcPts val="0"/>
              </a:spcBef>
              <a:spcAft>
                <a:spcPts val="0"/>
              </a:spcAft>
              <a:buFont typeface="Arial" pitchFamily="34" charset="0"/>
              <a:buChar char="•"/>
              <a:defRPr/>
            </a:pPr>
            <a:endParaRPr lang="ru-RU" b="1" kern="0" dirty="0">
              <a:solidFill>
                <a:sysClr val="windowText" lastClr="000000"/>
              </a:solidFill>
              <a:latin typeface="Calibri"/>
              <a:cs typeface="Arial" charset="0"/>
            </a:endParaRPr>
          </a:p>
          <a:p>
            <a:pPr marL="285750" indent="-285750" algn="just" fontAlgn="auto">
              <a:spcBef>
                <a:spcPts val="0"/>
              </a:spcBef>
              <a:spcAft>
                <a:spcPts val="0"/>
              </a:spcAft>
              <a:buFont typeface="Arial" pitchFamily="34" charset="0"/>
              <a:buChar char="•"/>
              <a:defRPr/>
            </a:pPr>
            <a:endParaRPr lang="ru-RU" kern="0" dirty="0">
              <a:solidFill>
                <a:sysClr val="windowText" lastClr="000000"/>
              </a:solidFill>
              <a:latin typeface="Calibri"/>
              <a:cs typeface="Arial" charset="0"/>
            </a:endParaRPr>
          </a:p>
          <a:p>
            <a:pPr algn="just" fontAlgn="auto">
              <a:spcBef>
                <a:spcPts val="0"/>
              </a:spcBef>
              <a:spcAft>
                <a:spcPts val="0"/>
              </a:spcAft>
              <a:defRPr/>
            </a:pPr>
            <a:endParaRPr lang="ru-RU" kern="0" dirty="0">
              <a:solidFill>
                <a:sysClr val="windowText" lastClr="000000"/>
              </a:solidFill>
              <a:latin typeface="Calibri"/>
              <a:cs typeface="Arial"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BB498FF-8864-2B2F-BA3E-D94A4E126A3A}"/>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Выводы ( Россия, вызовы для средне-и долгосрочной перспективы)</a:t>
            </a:r>
          </a:p>
        </p:txBody>
      </p:sp>
      <p:sp>
        <p:nvSpPr>
          <p:cNvPr id="8196" name="Line 4">
            <a:extLst>
              <a:ext uri="{FF2B5EF4-FFF2-40B4-BE49-F238E27FC236}">
                <a16:creationId xmlns:a16="http://schemas.microsoft.com/office/drawing/2014/main" id="{0D1EBA47-B74F-F969-D705-69DA996B8480}"/>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2" name="Прямоугольник 1">
            <a:extLst>
              <a:ext uri="{FF2B5EF4-FFF2-40B4-BE49-F238E27FC236}">
                <a16:creationId xmlns:a16="http://schemas.microsoft.com/office/drawing/2014/main" id="{F25843DC-83C5-7C82-AE46-E257A9E6303C}"/>
              </a:ext>
            </a:extLst>
          </p:cNvPr>
          <p:cNvSpPr/>
          <p:nvPr/>
        </p:nvSpPr>
        <p:spPr>
          <a:xfrm>
            <a:off x="290513" y="252413"/>
            <a:ext cx="8362950" cy="923925"/>
          </a:xfrm>
          <a:prstGeom prst="rect">
            <a:avLst/>
          </a:prstGeom>
        </p:spPr>
        <p:txBody>
          <a:bodyPr>
            <a:spAutoFit/>
          </a:bodyPr>
          <a:lstStyle/>
          <a:p>
            <a:pPr algn="just">
              <a:defRPr/>
            </a:pPr>
            <a:endParaRPr lang="ru-RU" dirty="0">
              <a:latin typeface="+mn-lt"/>
              <a:cs typeface="+mn-cs"/>
            </a:endParaRPr>
          </a:p>
          <a:p>
            <a:pPr algn="just">
              <a:defRPr/>
            </a:pPr>
            <a:endParaRPr lang="ru-RU" dirty="0">
              <a:latin typeface="+mn-lt"/>
              <a:cs typeface="+mn-cs"/>
            </a:endParaRPr>
          </a:p>
          <a:p>
            <a:pPr algn="just">
              <a:defRPr/>
            </a:pPr>
            <a:endParaRPr lang="ru-RU" dirty="0">
              <a:cs typeface="+mn-cs"/>
            </a:endParaRPr>
          </a:p>
        </p:txBody>
      </p:sp>
      <p:sp>
        <p:nvSpPr>
          <p:cNvPr id="4" name="Прямоугольник 3">
            <a:extLst>
              <a:ext uri="{FF2B5EF4-FFF2-40B4-BE49-F238E27FC236}">
                <a16:creationId xmlns:a16="http://schemas.microsoft.com/office/drawing/2014/main" id="{4F3508D9-C031-933C-094B-5E097D79591D}"/>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39DC9810-0870-2331-91D4-3858328C3C44}"/>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41991" name="Прямоугольник 5">
            <a:extLst>
              <a:ext uri="{FF2B5EF4-FFF2-40B4-BE49-F238E27FC236}">
                <a16:creationId xmlns:a16="http://schemas.microsoft.com/office/drawing/2014/main" id="{48A2EF67-F2A7-8DBD-D66E-E5B44FFD3229}"/>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41992" name="Прямоугольник 4">
            <a:extLst>
              <a:ext uri="{FF2B5EF4-FFF2-40B4-BE49-F238E27FC236}">
                <a16:creationId xmlns:a16="http://schemas.microsoft.com/office/drawing/2014/main" id="{EFB39F8E-30E6-A0D0-EAE6-786A644573CF}"/>
              </a:ext>
            </a:extLst>
          </p:cNvPr>
          <p:cNvSpPr>
            <a:spLocks noChangeArrowheads="1"/>
          </p:cNvSpPr>
          <p:nvPr/>
        </p:nvSpPr>
        <p:spPr bwMode="auto">
          <a:xfrm>
            <a:off x="504825" y="573088"/>
            <a:ext cx="8148638"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ru-RU">
                <a:solidFill>
                  <a:srgbClr val="000000"/>
                </a:solidFill>
                <a:latin typeface="Calibri" panose="020F0502020204030204" pitchFamily="34" charset="0"/>
              </a:rPr>
              <a:t>Принятые меры обхода санкций эффективны прежде всего для краткосрочной перспективы </a:t>
            </a:r>
          </a:p>
          <a:p>
            <a:pPr algn="just" eaLnBrk="1" hangingPunct="1">
              <a:buFont typeface="Arial" panose="020B0604020202020204" pitchFamily="34" charset="0"/>
              <a:buChar char="•"/>
            </a:pPr>
            <a:r>
              <a:rPr lang="ru-RU" altLang="ru-RU">
                <a:solidFill>
                  <a:srgbClr val="000000"/>
                </a:solidFill>
                <a:latin typeface="Calibri" panose="020F0502020204030204" pitchFamily="34" charset="0"/>
              </a:rPr>
              <a:t>В средне- и долгосрочной перспективе возможность решения вопросов обхода санкций может стать узким местом для развития российского экспорта, что может повлиять на снижение закупок российской нефти на международных рынках и, соответственно, дальнейшее снижения ее экспорта</a:t>
            </a:r>
          </a:p>
          <a:p>
            <a:pPr algn="just" eaLnBrk="1" hangingPunct="1">
              <a:buFont typeface="Arial" panose="020B0604020202020204" pitchFamily="34" charset="0"/>
              <a:buChar char="•"/>
            </a:pPr>
            <a:r>
              <a:rPr lang="ru-RU" altLang="ru-RU">
                <a:solidFill>
                  <a:srgbClr val="000000"/>
                </a:solidFill>
                <a:latin typeface="Calibri" panose="020F0502020204030204" pitchFamily="34" charset="0"/>
              </a:rPr>
              <a:t>Такая тенденция уже заметна. Статистика последнего года (результаты 2025 г. в сопоставлении с 2024 г.) иллюстрируют накопительный эффект воздействия санкций на нефтегазовую отрасль России, которые по началу имели инерционный характер</a:t>
            </a:r>
          </a:p>
          <a:p>
            <a:pPr algn="just" eaLnBrk="1" hangingPunct="1">
              <a:buFont typeface="Arial" panose="020B0604020202020204" pitchFamily="34" charset="0"/>
              <a:buChar char="•"/>
            </a:pPr>
            <a:r>
              <a:rPr lang="ru-RU" altLang="ru-RU">
                <a:solidFill>
                  <a:srgbClr val="000000"/>
                </a:solidFill>
                <a:latin typeface="Calibri" panose="020F0502020204030204" pitchFamily="34" charset="0"/>
              </a:rPr>
              <a:t>Санкции США, введенные в 2025 г., и угрозы попадания под вторичные санкции отразились на сокращении поставок российской нефти в Китай и в Индию в 2025 г. Соответственно произошло и снижение долей России в качестве экспортера нефти: в Китай - с 20% в 2024 г. до 17% в 2025 г., в Индию - с 37% до 32%</a:t>
            </a:r>
          </a:p>
          <a:p>
            <a:pPr algn="just" eaLnBrk="1" hangingPunct="1">
              <a:buFont typeface="Arial" panose="020B0604020202020204" pitchFamily="34" charset="0"/>
              <a:buChar char="•"/>
            </a:pPr>
            <a:r>
              <a:rPr lang="ru-RU" altLang="ru-RU">
                <a:solidFill>
                  <a:srgbClr val="000000"/>
                </a:solidFill>
                <a:latin typeface="Calibri" panose="020F0502020204030204" pitchFamily="34" charset="0"/>
              </a:rPr>
              <a:t>В 2025 г. продолжилось и снижение экспортных поставок газа из России, как трубопроводного, так и СПГ: общий экспорт газа сократился по сравнению с 2024 г. на 7,1%, экспорт по трубе – на 8, 5%, экспорт СПГ – на 3,7%</a:t>
            </a:r>
          </a:p>
          <a:p>
            <a:pPr algn="just" eaLnBrk="1" hangingPunct="1">
              <a:buFont typeface="Arial" panose="020B0604020202020204" pitchFamily="34" charset="0"/>
              <a:buChar char="•"/>
            </a:pPr>
            <a:endParaRPr lang="ru-RU" altLang="ru-RU">
              <a:solidFill>
                <a:srgbClr val="000000"/>
              </a:solidFill>
              <a:latin typeface="Calibri" panose="020F0502020204030204" pitchFamily="34" charset="0"/>
            </a:endParaRPr>
          </a:p>
          <a:p>
            <a:pPr algn="just" eaLnBrk="1" hangingPunct="1">
              <a:buFont typeface="Arial" panose="020B0604020202020204" pitchFamily="34" charset="0"/>
              <a:buChar char="•"/>
            </a:pPr>
            <a:endParaRPr lang="ru-RU" altLang="ru-RU">
              <a:solidFill>
                <a:srgbClr val="000000"/>
              </a:solidFill>
              <a:latin typeface="Calibri" panose="020F050202020403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476ED845-CA37-DCC0-7DB0-CD8AD5DE531B}"/>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Выводы (нефтяной рынок)</a:t>
            </a:r>
          </a:p>
        </p:txBody>
      </p:sp>
      <p:sp>
        <p:nvSpPr>
          <p:cNvPr id="8196" name="Line 4">
            <a:extLst>
              <a:ext uri="{FF2B5EF4-FFF2-40B4-BE49-F238E27FC236}">
                <a16:creationId xmlns:a16="http://schemas.microsoft.com/office/drawing/2014/main" id="{17D48231-0B07-E081-D548-7BEF5A1ABA60}"/>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4" name="Прямоугольник 3">
            <a:extLst>
              <a:ext uri="{FF2B5EF4-FFF2-40B4-BE49-F238E27FC236}">
                <a16:creationId xmlns:a16="http://schemas.microsoft.com/office/drawing/2014/main" id="{41BC31D3-1778-6475-B040-88815BFE9383}"/>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173929B6-CB7C-AC60-A184-4F14442AD3CE}"/>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43014" name="Прямоугольник 5">
            <a:extLst>
              <a:ext uri="{FF2B5EF4-FFF2-40B4-BE49-F238E27FC236}">
                <a16:creationId xmlns:a16="http://schemas.microsoft.com/office/drawing/2014/main" id="{22878A57-9B50-42EF-8FC6-80DC3696C46C}"/>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12" name="Прямоугольник 11">
            <a:extLst>
              <a:ext uri="{FF2B5EF4-FFF2-40B4-BE49-F238E27FC236}">
                <a16:creationId xmlns:a16="http://schemas.microsoft.com/office/drawing/2014/main" id="{F6C005A4-A60C-A61F-08D3-DF1EB88229AC}"/>
              </a:ext>
            </a:extLst>
          </p:cNvPr>
          <p:cNvSpPr/>
          <p:nvPr/>
        </p:nvSpPr>
        <p:spPr>
          <a:xfrm>
            <a:off x="469900" y="560388"/>
            <a:ext cx="8191500" cy="7016750"/>
          </a:xfrm>
          <a:prstGeom prst="rect">
            <a:avLst/>
          </a:prstGeom>
        </p:spPr>
        <p:txBody>
          <a:bodyPr>
            <a:spAutoFit/>
          </a:bodyPr>
          <a:lstStyle/>
          <a:p>
            <a:pPr marL="285750" indent="-285750" algn="just" fontAlgn="auto">
              <a:spcBef>
                <a:spcPts val="0"/>
              </a:spcBef>
              <a:spcAft>
                <a:spcPts val="0"/>
              </a:spcAft>
              <a:buFont typeface="Arial" panose="020B0604020202020204" pitchFamily="34" charset="0"/>
              <a:buChar char="•"/>
              <a:defRPr/>
            </a:pPr>
            <a:r>
              <a:rPr lang="ru-RU" kern="0" dirty="0">
                <a:latin typeface="Calibri" pitchFamily="34" charset="0"/>
                <a:cs typeface="Calibri" pitchFamily="34" charset="0"/>
              </a:rPr>
              <a:t>Потребление нефти в мире растет- за 4 кризисных года – рост 8%</a:t>
            </a:r>
          </a:p>
          <a:p>
            <a:pPr marL="285750" indent="-285750" algn="just" fontAlgn="auto">
              <a:spcBef>
                <a:spcPts val="0"/>
              </a:spcBef>
              <a:spcAft>
                <a:spcPts val="0"/>
              </a:spcAft>
              <a:buFont typeface="Arial" panose="020B0604020202020204" pitchFamily="34" charset="0"/>
              <a:buChar char="•"/>
              <a:defRPr/>
            </a:pPr>
            <a:r>
              <a:rPr lang="ru-RU" kern="0" dirty="0">
                <a:latin typeface="Calibri" pitchFamily="34" charset="0"/>
                <a:cs typeface="Calibri" pitchFamily="34" charset="0"/>
              </a:rPr>
              <a:t>Основной растущий рынок- рынок АТР (Китай, Индия -15, 17%)</a:t>
            </a:r>
          </a:p>
          <a:p>
            <a:pPr marL="285750" indent="-285750" algn="just" fontAlgn="auto">
              <a:spcBef>
                <a:spcPts val="0"/>
              </a:spcBef>
              <a:spcAft>
                <a:spcPts val="0"/>
              </a:spcAft>
              <a:buFont typeface="Arial" panose="020B0604020202020204" pitchFamily="34" charset="0"/>
              <a:buChar char="•"/>
              <a:defRPr/>
            </a:pPr>
            <a:r>
              <a:rPr lang="ru-RU" kern="0" dirty="0">
                <a:latin typeface="Calibri" pitchFamily="34" charset="0"/>
                <a:cs typeface="Calibri" pitchFamily="34" charset="0"/>
              </a:rPr>
              <a:t>В связи с </a:t>
            </a:r>
            <a:r>
              <a:rPr lang="ru-RU" kern="0" dirty="0" err="1">
                <a:latin typeface="Calibri" pitchFamily="34" charset="0"/>
                <a:cs typeface="Calibri" pitchFamily="34" charset="0"/>
              </a:rPr>
              <a:t>санкционным</a:t>
            </a:r>
            <a:r>
              <a:rPr lang="ru-RU" kern="0" dirty="0">
                <a:latin typeface="Calibri" pitchFamily="34" charset="0"/>
                <a:cs typeface="Calibri" pitchFamily="34" charset="0"/>
              </a:rPr>
              <a:t> давлением и изменениями, произошедшими в российском нефтегазовом секторе, изменилось и положение нашей страны на мировых рынках</a:t>
            </a:r>
          </a:p>
          <a:p>
            <a:pPr marL="285750" indent="-285750" algn="just" fontAlgn="auto">
              <a:spcBef>
                <a:spcPts val="0"/>
              </a:spcBef>
              <a:spcAft>
                <a:spcPts val="0"/>
              </a:spcAft>
              <a:buFont typeface="Arial" panose="020B0604020202020204" pitchFamily="34" charset="0"/>
              <a:buChar char="•"/>
              <a:defRPr/>
            </a:pPr>
            <a:r>
              <a:rPr lang="ru-RU" kern="0" dirty="0">
                <a:solidFill>
                  <a:sysClr val="windowText" lastClr="000000"/>
                </a:solidFill>
                <a:latin typeface="Calibri"/>
                <a:cs typeface="Arial" charset="0"/>
              </a:rPr>
              <a:t>Прямые поставки нефти из России в страны ЕС практически сошли на нет</a:t>
            </a:r>
          </a:p>
          <a:p>
            <a:pPr marL="285750" indent="-285750" algn="just" fontAlgn="auto">
              <a:spcBef>
                <a:spcPts val="0"/>
              </a:spcBef>
              <a:spcAft>
                <a:spcPts val="0"/>
              </a:spcAft>
              <a:buFont typeface="Arial" panose="020B0604020202020204" pitchFamily="34" charset="0"/>
              <a:buChar char="•"/>
              <a:defRPr/>
            </a:pPr>
            <a:r>
              <a:rPr lang="ru-RU" kern="0" dirty="0">
                <a:solidFill>
                  <a:sysClr val="windowText" lastClr="000000"/>
                </a:solidFill>
                <a:latin typeface="Calibri"/>
                <a:cs typeface="Arial" charset="0"/>
              </a:rPr>
              <a:t>США увеличили присутствие </a:t>
            </a:r>
            <a:r>
              <a:rPr lang="ru-RU" b="1" kern="0" dirty="0">
                <a:solidFill>
                  <a:sysClr val="windowText" lastClr="000000"/>
                </a:solidFill>
                <a:latin typeface="Calibri"/>
                <a:cs typeface="Arial" charset="0"/>
              </a:rPr>
              <a:t>на Европейском рынке нефти</a:t>
            </a:r>
            <a:r>
              <a:rPr lang="ru-RU" kern="0" dirty="0">
                <a:solidFill>
                  <a:sysClr val="windowText" lastClr="000000"/>
                </a:solidFill>
                <a:latin typeface="Calibri"/>
                <a:cs typeface="Arial" charset="0"/>
              </a:rPr>
              <a:t>, выйдя на </a:t>
            </a:r>
            <a:r>
              <a:rPr lang="ru-RU" b="1" kern="0" dirty="0">
                <a:solidFill>
                  <a:sysClr val="windowText" lastClr="000000"/>
                </a:solidFill>
                <a:latin typeface="Calibri"/>
                <a:cs typeface="Arial" charset="0"/>
              </a:rPr>
              <a:t>1 место</a:t>
            </a:r>
            <a:r>
              <a:rPr lang="ru-RU" kern="0" dirty="0">
                <a:solidFill>
                  <a:sysClr val="windowText" lastClr="000000"/>
                </a:solidFill>
                <a:latin typeface="Calibri"/>
                <a:cs typeface="Arial" charset="0"/>
              </a:rPr>
              <a:t>: </a:t>
            </a:r>
            <a:r>
              <a:rPr lang="ru-RU" b="1" kern="0" dirty="0">
                <a:solidFill>
                  <a:sysClr val="windowText" lastClr="000000"/>
                </a:solidFill>
                <a:latin typeface="Calibri"/>
                <a:cs typeface="Arial" charset="0"/>
              </a:rPr>
              <a:t>поставки нефти </a:t>
            </a:r>
            <a:r>
              <a:rPr lang="ru-RU" kern="0" dirty="0">
                <a:solidFill>
                  <a:sysClr val="windowText" lastClr="000000"/>
                </a:solidFill>
                <a:latin typeface="Calibri"/>
                <a:cs typeface="Arial" charset="0"/>
              </a:rPr>
              <a:t>выросли в 2 раза и заняли </a:t>
            </a:r>
            <a:r>
              <a:rPr lang="ru-RU" b="1" kern="0" dirty="0">
                <a:solidFill>
                  <a:sysClr val="windowText" lastClr="000000"/>
                </a:solidFill>
                <a:latin typeface="Calibri"/>
                <a:cs typeface="Arial" charset="0"/>
              </a:rPr>
              <a:t>21%</a:t>
            </a:r>
            <a:r>
              <a:rPr lang="ru-RU" kern="0" dirty="0">
                <a:solidFill>
                  <a:sysClr val="windowText" lastClr="000000"/>
                </a:solidFill>
                <a:latin typeface="Calibri"/>
                <a:cs typeface="Arial" charset="0"/>
              </a:rPr>
              <a:t> в европейском импорте нефти</a:t>
            </a:r>
          </a:p>
          <a:p>
            <a:pPr marL="285750" indent="-285750" algn="just" fontAlgn="auto">
              <a:spcBef>
                <a:spcPts val="0"/>
              </a:spcBef>
              <a:spcAft>
                <a:spcPts val="0"/>
              </a:spcAft>
              <a:buFont typeface="Arial" panose="020B0604020202020204" pitchFamily="34" charset="0"/>
              <a:buChar char="•"/>
              <a:defRPr/>
            </a:pPr>
            <a:r>
              <a:rPr lang="ru-RU" kern="0" dirty="0">
                <a:solidFill>
                  <a:sysClr val="windowText" lastClr="000000"/>
                </a:solidFill>
                <a:latin typeface="Calibri"/>
                <a:cs typeface="Arial" charset="0"/>
              </a:rPr>
              <a:t>Выросла доля Казахстана, Ливии, Нигерии. Для стран ЕС –основной экспортер после США -Норвегия</a:t>
            </a:r>
          </a:p>
          <a:p>
            <a:pPr marL="285750" indent="-285750" algn="just" fontAlgn="auto">
              <a:spcBef>
                <a:spcPts val="0"/>
              </a:spcBef>
              <a:spcAft>
                <a:spcPts val="0"/>
              </a:spcAft>
              <a:buFont typeface="Arial" panose="020B0604020202020204" pitchFamily="34" charset="0"/>
              <a:buChar char="•"/>
              <a:defRPr/>
            </a:pPr>
            <a:r>
              <a:rPr lang="ru-RU" kern="0" dirty="0">
                <a:solidFill>
                  <a:sysClr val="windowText" lastClr="000000"/>
                </a:solidFill>
                <a:latin typeface="Calibri"/>
                <a:cs typeface="Arial" charset="0"/>
              </a:rPr>
              <a:t>Российский экспорт нефти сохранен сегодня практически за счет трех стран – </a:t>
            </a:r>
            <a:r>
              <a:rPr lang="ru-RU" b="1" kern="0" dirty="0">
                <a:solidFill>
                  <a:sysClr val="windowText" lastClr="000000"/>
                </a:solidFill>
                <a:latin typeface="Calibri"/>
                <a:cs typeface="Arial" charset="0"/>
              </a:rPr>
              <a:t>Китая, Индии и Турции</a:t>
            </a:r>
            <a:r>
              <a:rPr lang="ru-RU" kern="0" dirty="0">
                <a:solidFill>
                  <a:sysClr val="windowText" lastClr="000000"/>
                </a:solidFill>
                <a:latin typeface="Calibri"/>
                <a:cs typeface="Arial" charset="0"/>
              </a:rPr>
              <a:t>, которые официально в обход санкций импортировали в 2025 г. </a:t>
            </a:r>
            <a:r>
              <a:rPr lang="ru-RU" b="1" kern="0" dirty="0">
                <a:solidFill>
                  <a:sysClr val="windowText" lastClr="000000"/>
                </a:solidFill>
                <a:latin typeface="Calibri"/>
                <a:cs typeface="Arial" charset="0"/>
              </a:rPr>
              <a:t>86% российской нефти</a:t>
            </a:r>
          </a:p>
          <a:p>
            <a:pPr algn="just" fontAlgn="auto">
              <a:spcBef>
                <a:spcPts val="0"/>
              </a:spcBef>
              <a:spcAft>
                <a:spcPts val="0"/>
              </a:spcAft>
              <a:defRPr/>
            </a:pPr>
            <a:r>
              <a:rPr lang="ru-RU" i="1" kern="0" dirty="0">
                <a:solidFill>
                  <a:sysClr val="windowText" lastClr="000000"/>
                </a:solidFill>
                <a:latin typeface="Calibri"/>
                <a:cs typeface="Arial" charset="0"/>
              </a:rPr>
              <a:t>Эти страны кроме закупки нефти для собственного потребления по  сниженным ценам, выступают «посредниками» в поставках российской нефти и нефтепродуктов в ЕС и США. Согласно международному праву  российская нефть, переработанная в другой стране, и полученные нефтепродукты не считаются российскими</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Растет доля </a:t>
            </a:r>
            <a:r>
              <a:rPr lang="ru-RU" b="1" kern="0" dirty="0">
                <a:solidFill>
                  <a:sysClr val="windowText" lastClr="000000"/>
                </a:solidFill>
                <a:latin typeface="Calibri"/>
                <a:cs typeface="Arial" charset="0"/>
              </a:rPr>
              <a:t>Индии</a:t>
            </a:r>
            <a:r>
              <a:rPr lang="ru-RU" kern="0" dirty="0">
                <a:solidFill>
                  <a:sysClr val="windowText" lastClr="000000"/>
                </a:solidFill>
                <a:latin typeface="Calibri"/>
                <a:cs typeface="Arial" charset="0"/>
              </a:rPr>
              <a:t> как поставщика нефтепродуктов. Индия использовала дисконт цены российской нефти для реэкспорта ее и продуктов ее переработки в другие страны. Доля поставок в Европу-13%, в США-5%</a:t>
            </a:r>
          </a:p>
          <a:p>
            <a:pPr marL="285750" indent="-285750" algn="just" fontAlgn="auto">
              <a:spcBef>
                <a:spcPts val="0"/>
              </a:spcBef>
              <a:spcAft>
                <a:spcPts val="0"/>
              </a:spcAft>
              <a:buFont typeface="Arial" pitchFamily="34" charset="0"/>
              <a:buChar char="•"/>
              <a:defRPr/>
            </a:pPr>
            <a:endParaRPr lang="ru-RU" kern="0" dirty="0">
              <a:solidFill>
                <a:sysClr val="windowText" lastClr="000000"/>
              </a:solidFill>
              <a:latin typeface="Calibri"/>
              <a:cs typeface="Arial" charset="0"/>
            </a:endParaRPr>
          </a:p>
          <a:p>
            <a:pPr algn="just" fontAlgn="auto">
              <a:spcBef>
                <a:spcPts val="0"/>
              </a:spcBef>
              <a:spcAft>
                <a:spcPts val="0"/>
              </a:spcAft>
              <a:defRPr/>
            </a:pPr>
            <a:endParaRPr lang="ru-RU" i="1" kern="0" dirty="0">
              <a:solidFill>
                <a:sysClr val="windowText" lastClr="000000"/>
              </a:solidFill>
              <a:latin typeface="Calibri"/>
              <a:cs typeface="Arial" charset="0"/>
            </a:endParaRPr>
          </a:p>
          <a:p>
            <a:pPr marL="285750" indent="-285750" algn="just" fontAlgn="auto">
              <a:spcBef>
                <a:spcPts val="0"/>
              </a:spcBef>
              <a:spcAft>
                <a:spcPts val="0"/>
              </a:spcAft>
              <a:buFont typeface="Arial" pitchFamily="34" charset="0"/>
              <a:buChar char="•"/>
              <a:defRPr/>
            </a:pPr>
            <a:endParaRPr lang="ru-RU" kern="0" dirty="0">
              <a:solidFill>
                <a:sysClr val="windowText" lastClr="000000"/>
              </a:solidFill>
              <a:latin typeface="Calibri"/>
              <a:cs typeface="Arial" charset="0"/>
            </a:endParaRPr>
          </a:p>
          <a:p>
            <a:pPr algn="just" fontAlgn="auto">
              <a:spcBef>
                <a:spcPts val="0"/>
              </a:spcBef>
              <a:spcAft>
                <a:spcPts val="0"/>
              </a:spcAft>
              <a:defRPr/>
            </a:pPr>
            <a:endParaRPr lang="ru-RU" kern="0" dirty="0">
              <a:solidFill>
                <a:sysClr val="windowText" lastClr="000000"/>
              </a:solidFill>
              <a:latin typeface="Calibri"/>
              <a:cs typeface="Arial"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9ED88D-E0D8-C7DA-F158-9EDA3B6748ED}"/>
              </a:ext>
            </a:extLst>
          </p:cNvPr>
          <p:cNvSpPr>
            <a:spLocks noGrp="1" noChangeArrowheads="1"/>
          </p:cNvSpPr>
          <p:nvPr>
            <p:ph type="title"/>
          </p:nvPr>
        </p:nvSpPr>
        <p:spPr>
          <a:xfrm>
            <a:off x="457200" y="88900"/>
            <a:ext cx="9478963"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Выводы (газовый рынок)</a:t>
            </a:r>
          </a:p>
        </p:txBody>
      </p:sp>
      <p:sp>
        <p:nvSpPr>
          <p:cNvPr id="8196" name="Line 4">
            <a:extLst>
              <a:ext uri="{FF2B5EF4-FFF2-40B4-BE49-F238E27FC236}">
                <a16:creationId xmlns:a16="http://schemas.microsoft.com/office/drawing/2014/main" id="{B1DE4FE7-1683-5302-D9B9-B1DF70CB9B3D}"/>
              </a:ext>
            </a:extLst>
          </p:cNvPr>
          <p:cNvSpPr>
            <a:spLocks noChangeShapeType="1"/>
          </p:cNvSpPr>
          <p:nvPr/>
        </p:nvSpPr>
        <p:spPr bwMode="auto">
          <a:xfrm>
            <a:off x="555625" y="468313"/>
            <a:ext cx="8277225"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p>
        </p:txBody>
      </p:sp>
      <p:sp>
        <p:nvSpPr>
          <p:cNvPr id="4" name="Прямоугольник 3">
            <a:extLst>
              <a:ext uri="{FF2B5EF4-FFF2-40B4-BE49-F238E27FC236}">
                <a16:creationId xmlns:a16="http://schemas.microsoft.com/office/drawing/2014/main" id="{1966CC0C-8634-B744-F74B-AD8B81326F36}"/>
              </a:ext>
            </a:extLst>
          </p:cNvPr>
          <p:cNvSpPr/>
          <p:nvPr/>
        </p:nvSpPr>
        <p:spPr>
          <a:xfrm>
            <a:off x="5521325" y="714375"/>
            <a:ext cx="3154363" cy="646113"/>
          </a:xfrm>
          <a:prstGeom prst="rect">
            <a:avLst/>
          </a:prstGeom>
        </p:spPr>
        <p:txBody>
          <a:bodyPr>
            <a:spAutoFit/>
          </a:bodyPr>
          <a:lstStyle/>
          <a:p>
            <a:pPr algn="just">
              <a:defRPr/>
            </a:pPr>
            <a:endParaRPr lang="ru-RU" dirty="0">
              <a:latin typeface="Arial" charset="0"/>
              <a:cs typeface="Arial" charset="0"/>
            </a:endParaRPr>
          </a:p>
          <a:p>
            <a:pPr algn="just">
              <a:defRPr/>
            </a:pPr>
            <a:endParaRPr lang="ru-RU" dirty="0">
              <a:latin typeface="+mn-lt"/>
              <a:cs typeface="Arial" charset="0"/>
            </a:endParaRPr>
          </a:p>
        </p:txBody>
      </p:sp>
      <p:sp>
        <p:nvSpPr>
          <p:cNvPr id="3" name="Прямоугольник 2">
            <a:extLst>
              <a:ext uri="{FF2B5EF4-FFF2-40B4-BE49-F238E27FC236}">
                <a16:creationId xmlns:a16="http://schemas.microsoft.com/office/drawing/2014/main" id="{AED82B70-6164-E0CA-E4A0-D3D5CDFB6451}"/>
              </a:ext>
            </a:extLst>
          </p:cNvPr>
          <p:cNvSpPr/>
          <p:nvPr/>
        </p:nvSpPr>
        <p:spPr>
          <a:xfrm>
            <a:off x="585788" y="573088"/>
            <a:ext cx="8064500" cy="923925"/>
          </a:xfrm>
          <a:prstGeom prst="rect">
            <a:avLst/>
          </a:prstGeom>
        </p:spPr>
        <p:txBody>
          <a:bodyPr>
            <a:spAutoFit/>
          </a:bodyPr>
          <a:lstStyle/>
          <a:p>
            <a:pPr algn="just">
              <a:defRPr/>
            </a:pPr>
            <a:endParaRPr lang="ru-RU" dirty="0">
              <a:latin typeface="+mn-lt"/>
              <a:cs typeface="Arial" charset="0"/>
            </a:endParaRPr>
          </a:p>
          <a:p>
            <a:pPr marL="285750" indent="-285750" algn="just">
              <a:buFont typeface="Arial" pitchFamily="34" charset="0"/>
              <a:buChar char="•"/>
              <a:defRPr/>
            </a:pPr>
            <a:endParaRPr lang="ru-RU" dirty="0">
              <a:latin typeface="+mn-lt"/>
              <a:cs typeface="Arial" charset="0"/>
            </a:endParaRPr>
          </a:p>
          <a:p>
            <a:pPr>
              <a:defRPr/>
            </a:pPr>
            <a:endParaRPr lang="ru-RU" dirty="0">
              <a:latin typeface="Arial" charset="0"/>
              <a:cs typeface="Arial" charset="0"/>
            </a:endParaRPr>
          </a:p>
        </p:txBody>
      </p:sp>
      <p:sp>
        <p:nvSpPr>
          <p:cNvPr id="44038" name="Прямоугольник 5">
            <a:extLst>
              <a:ext uri="{FF2B5EF4-FFF2-40B4-BE49-F238E27FC236}">
                <a16:creationId xmlns:a16="http://schemas.microsoft.com/office/drawing/2014/main" id="{D247394E-5DD6-D1D5-A372-086F9BAE4881}"/>
              </a:ext>
            </a:extLst>
          </p:cNvPr>
          <p:cNvSpPr>
            <a:spLocks noChangeArrowheads="1"/>
          </p:cNvSpPr>
          <p:nvPr/>
        </p:nvSpPr>
        <p:spPr bwMode="auto">
          <a:xfrm>
            <a:off x="469900" y="557213"/>
            <a:ext cx="4786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a:p>
            <a:pPr eaLnBrk="1" hangingPunct="1"/>
            <a:endParaRPr lang="ru-RU" altLang="en-US">
              <a:latin typeface="Calibri" panose="020F0502020204030204" pitchFamily="34" charset="0"/>
              <a:cs typeface="Calibri" panose="020F0502020204030204" pitchFamily="34" charset="0"/>
            </a:endParaRPr>
          </a:p>
        </p:txBody>
      </p:sp>
      <p:sp>
        <p:nvSpPr>
          <p:cNvPr id="12" name="Прямоугольник 11">
            <a:extLst>
              <a:ext uri="{FF2B5EF4-FFF2-40B4-BE49-F238E27FC236}">
                <a16:creationId xmlns:a16="http://schemas.microsoft.com/office/drawing/2014/main" id="{89CC5492-B362-739A-40F5-C1946914F8A3}"/>
              </a:ext>
            </a:extLst>
          </p:cNvPr>
          <p:cNvSpPr/>
          <p:nvPr/>
        </p:nvSpPr>
        <p:spPr>
          <a:xfrm>
            <a:off x="487363" y="573088"/>
            <a:ext cx="8191500" cy="3694112"/>
          </a:xfrm>
          <a:prstGeom prst="rect">
            <a:avLst/>
          </a:prstGeom>
        </p:spPr>
        <p:txBody>
          <a:bodyPr>
            <a:spAutoFit/>
          </a:bodyPr>
          <a:lstStyle/>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Общий спрос на природный газ в мире продолжает расти. За 4 кризисных года потребление газа выросло на 4%</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Среди растущих рынков также выделяется рынок Азиатско-Тихоокеанского региона, и прежде всего рынок Китая (70% доля Китая) </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Потребление природного газа в Европейских странах с момента кризиса снизилось на 16% и продолжит снижаться. Европа остается крупнейшим импортером природного газа (37% трубопроводного, 30% СПГ)</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Мировые тенденции показывают переориентацию с трубопроводных поставок на поставки СПГ</a:t>
            </a:r>
          </a:p>
          <a:p>
            <a:pPr marL="285750" indent="-285750" algn="just" fontAlgn="auto">
              <a:spcBef>
                <a:spcPts val="0"/>
              </a:spcBef>
              <a:spcAft>
                <a:spcPts val="0"/>
              </a:spcAft>
              <a:buFont typeface="Arial" pitchFamily="34" charset="0"/>
              <a:buChar char="•"/>
              <a:defRPr/>
            </a:pPr>
            <a:r>
              <a:rPr lang="ru-RU" kern="0" dirty="0">
                <a:solidFill>
                  <a:sysClr val="windowText" lastClr="000000"/>
                </a:solidFill>
                <a:latin typeface="Calibri"/>
                <a:cs typeface="Arial" charset="0"/>
              </a:rPr>
              <a:t>Россия потеряла рыночную власть на Европейском рынке трубопроводного газа</a:t>
            </a:r>
          </a:p>
          <a:p>
            <a:pPr marL="285750" indent="-285750" algn="just" fontAlgn="auto">
              <a:spcBef>
                <a:spcPts val="0"/>
              </a:spcBef>
              <a:spcAft>
                <a:spcPts val="0"/>
              </a:spcAft>
              <a:buFont typeface="Arial" pitchFamily="34" charset="0"/>
              <a:buChar char="•"/>
              <a:defRPr/>
            </a:pPr>
            <a:r>
              <a:rPr lang="ru-RU" b="1" kern="0" dirty="0">
                <a:solidFill>
                  <a:sysClr val="windowText" lastClr="000000"/>
                </a:solidFill>
                <a:latin typeface="Calibri"/>
                <a:cs typeface="Arial" charset="0"/>
              </a:rPr>
              <a:t>США</a:t>
            </a:r>
            <a:r>
              <a:rPr lang="ru-RU" kern="0" dirty="0">
                <a:solidFill>
                  <a:sysClr val="windowText" lastClr="000000"/>
                </a:solidFill>
                <a:latin typeface="Calibri"/>
                <a:cs typeface="Arial" charset="0"/>
              </a:rPr>
              <a:t> монополизировал </a:t>
            </a:r>
            <a:r>
              <a:rPr lang="ru-RU" b="1" kern="0" dirty="0">
                <a:solidFill>
                  <a:sysClr val="windowText" lastClr="000000"/>
                </a:solidFill>
                <a:latin typeface="Calibri"/>
                <a:cs typeface="Arial" charset="0"/>
              </a:rPr>
              <a:t>рынок СПГ в Европе - 57% </a:t>
            </a:r>
          </a:p>
          <a:p>
            <a:pPr algn="just" fontAlgn="auto">
              <a:spcBef>
                <a:spcPts val="0"/>
              </a:spcBef>
              <a:spcAft>
                <a:spcPts val="0"/>
              </a:spcAft>
              <a:defRPr/>
            </a:pPr>
            <a:endParaRPr lang="ru-RU" kern="0" dirty="0">
              <a:solidFill>
                <a:sysClr val="windowText" lastClr="000000"/>
              </a:solidFill>
              <a:latin typeface="Calibri"/>
              <a:cs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C1A6F5B-9179-177B-F6AE-15A6061AED45}"/>
              </a:ext>
            </a:extLst>
          </p:cNvPr>
          <p:cNvSpPr>
            <a:spLocks noGrp="1" noChangeArrowheads="1"/>
          </p:cNvSpPr>
          <p:nvPr>
            <p:ph type="title"/>
          </p:nvPr>
        </p:nvSpPr>
        <p:spPr>
          <a:xfrm>
            <a:off x="556961" y="22225"/>
            <a:ext cx="9659938"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Ближневосточный геополитический фактор</a:t>
            </a:r>
          </a:p>
        </p:txBody>
      </p:sp>
      <p:sp>
        <p:nvSpPr>
          <p:cNvPr id="8196" name="Line 4">
            <a:extLst>
              <a:ext uri="{FF2B5EF4-FFF2-40B4-BE49-F238E27FC236}">
                <a16:creationId xmlns:a16="http://schemas.microsoft.com/office/drawing/2014/main" id="{868EF872-79F0-93BC-E792-AE7DA061F053}"/>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solidFill>
                <a:prstClr val="black"/>
              </a:solidFill>
            </a:endParaRPr>
          </a:p>
        </p:txBody>
      </p:sp>
      <p:sp>
        <p:nvSpPr>
          <p:cNvPr id="45060" name="Прямоугольник 1">
            <a:extLst>
              <a:ext uri="{FF2B5EF4-FFF2-40B4-BE49-F238E27FC236}">
                <a16:creationId xmlns:a16="http://schemas.microsoft.com/office/drawing/2014/main" id="{DDC3234C-494E-BF08-243D-A17612FC3919}"/>
              </a:ext>
            </a:extLst>
          </p:cNvPr>
          <p:cNvSpPr>
            <a:spLocks noChangeArrowheads="1"/>
          </p:cNvSpPr>
          <p:nvPr/>
        </p:nvSpPr>
        <p:spPr bwMode="auto">
          <a:xfrm>
            <a:off x="469900" y="565150"/>
            <a:ext cx="8362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endParaRPr lang="ru-RU" altLang="en-US">
              <a:solidFill>
                <a:srgbClr val="000000"/>
              </a:solidFill>
              <a:latin typeface="Calibri" panose="020F0502020204030204" pitchFamily="34" charset="0"/>
            </a:endParaRPr>
          </a:p>
          <a:p>
            <a:pPr algn="just" eaLnBrk="1" hangingPunct="1"/>
            <a:endParaRPr lang="ru-RU" altLang="en-US">
              <a:solidFill>
                <a:srgbClr val="000000"/>
              </a:solidFill>
              <a:latin typeface="Calibri" panose="020F0502020204030204" pitchFamily="34" charset="0"/>
            </a:endParaRPr>
          </a:p>
          <a:p>
            <a:pPr algn="just" eaLnBrk="1" hangingPunct="1"/>
            <a:endParaRPr lang="ru-RU" altLang="en-US">
              <a:solidFill>
                <a:srgbClr val="000000"/>
              </a:solidFill>
            </a:endParaRPr>
          </a:p>
        </p:txBody>
      </p:sp>
      <p:sp>
        <p:nvSpPr>
          <p:cNvPr id="45061" name="Прямоугольник 7">
            <a:extLst>
              <a:ext uri="{FF2B5EF4-FFF2-40B4-BE49-F238E27FC236}">
                <a16:creationId xmlns:a16="http://schemas.microsoft.com/office/drawing/2014/main" id="{D4EF0DE7-72EC-2441-7087-F110961CE355}"/>
              </a:ext>
            </a:extLst>
          </p:cNvPr>
          <p:cNvSpPr>
            <a:spLocks noChangeArrowheads="1"/>
          </p:cNvSpPr>
          <p:nvPr/>
        </p:nvSpPr>
        <p:spPr bwMode="auto">
          <a:xfrm>
            <a:off x="407988" y="487363"/>
            <a:ext cx="8248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endParaRPr lang="ru-RU" altLang="en-US" sz="1400">
              <a:latin typeface="Calibri" panose="020F0502020204030204" pitchFamily="34" charset="0"/>
              <a:ea typeface="Calibri" panose="020F0502020204030204" pitchFamily="34" charset="0"/>
              <a:cs typeface="Times New Roman" panose="02020603050405020304" pitchFamily="18" charset="0"/>
            </a:endParaRPr>
          </a:p>
          <a:p>
            <a:pPr algn="just" eaLnBrk="1" hangingPunct="1">
              <a:buFont typeface="Arial" panose="020B0604020202020204" pitchFamily="34" charset="0"/>
              <a:buChar char="•"/>
            </a:pPr>
            <a:endParaRPr lang="ru-RU" altLang="en-US">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2" name="Диаграмма 11">
            <a:extLst>
              <a:ext uri="{FF2B5EF4-FFF2-40B4-BE49-F238E27FC236}">
                <a16:creationId xmlns:a16="http://schemas.microsoft.com/office/drawing/2014/main" id="{CC0287ED-217F-7B71-E4EB-94832C33570E}"/>
              </a:ext>
            </a:extLst>
          </p:cNvPr>
          <p:cNvGraphicFramePr>
            <a:graphicFrameLocks/>
          </p:cNvGraphicFramePr>
          <p:nvPr/>
        </p:nvGraphicFramePr>
        <p:xfrm>
          <a:off x="4260850" y="903704"/>
          <a:ext cx="4438650" cy="2237264"/>
        </p:xfrm>
        <a:graphic>
          <a:graphicData uri="http://schemas.openxmlformats.org/drawingml/2006/chart">
            <c:chart xmlns:c="http://schemas.openxmlformats.org/drawingml/2006/chart" xmlns:r="http://schemas.openxmlformats.org/officeDocument/2006/relationships" r:id="rId3"/>
          </a:graphicData>
        </a:graphic>
      </p:graphicFrame>
      <p:sp>
        <p:nvSpPr>
          <p:cNvPr id="38919" name="Прямоугольник 1">
            <a:extLst>
              <a:ext uri="{FF2B5EF4-FFF2-40B4-BE49-F238E27FC236}">
                <a16:creationId xmlns:a16="http://schemas.microsoft.com/office/drawing/2014/main" id="{F038F5DF-0908-8FCC-5297-576ABE00518B}"/>
              </a:ext>
            </a:extLst>
          </p:cNvPr>
          <p:cNvSpPr>
            <a:spLocks noChangeArrowheads="1"/>
          </p:cNvSpPr>
          <p:nvPr/>
        </p:nvSpPr>
        <p:spPr bwMode="auto">
          <a:xfrm>
            <a:off x="500063" y="565150"/>
            <a:ext cx="8186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endParaRPr lang="ru-RU" dirty="0">
              <a:latin typeface="Calibri" pitchFamily="34" charset="0"/>
              <a:cs typeface="Calibri" pitchFamily="34" charset="0"/>
            </a:endParaRPr>
          </a:p>
          <a:p>
            <a:pPr marL="285750" indent="-285750" algn="just">
              <a:buFont typeface="Arial" charset="0"/>
              <a:buChar char="•"/>
              <a:defRPr/>
            </a:pPr>
            <a:endParaRPr lang="ru-RU" dirty="0">
              <a:latin typeface="Calibri" pitchFamily="34" charset="0"/>
              <a:cs typeface="Calibri" pitchFamily="34" charset="0"/>
            </a:endParaRPr>
          </a:p>
        </p:txBody>
      </p:sp>
      <p:sp>
        <p:nvSpPr>
          <p:cNvPr id="45064" name="Прямоугольник 1">
            <a:extLst>
              <a:ext uri="{FF2B5EF4-FFF2-40B4-BE49-F238E27FC236}">
                <a16:creationId xmlns:a16="http://schemas.microsoft.com/office/drawing/2014/main" id="{2CDCD6FA-AF2A-E2D1-8786-C02A53EEC00C}"/>
              </a:ext>
            </a:extLst>
          </p:cNvPr>
          <p:cNvSpPr>
            <a:spLocks noChangeArrowheads="1"/>
          </p:cNvSpPr>
          <p:nvPr/>
        </p:nvSpPr>
        <p:spPr bwMode="auto">
          <a:xfrm>
            <a:off x="500063" y="333375"/>
            <a:ext cx="81565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endParaRPr lang="ru-RU" dirty="0">
              <a:latin typeface="Arial" charset="0"/>
              <a:cs typeface="Arial" charset="0"/>
            </a:endParaRPr>
          </a:p>
          <a:p>
            <a:pPr marL="285750" indent="-285750" algn="just">
              <a:buFont typeface="Arial" pitchFamily="34" charset="0"/>
              <a:buChar char="•"/>
              <a:defRPr/>
            </a:pPr>
            <a:r>
              <a:rPr lang="ru-RU" dirty="0">
                <a:latin typeface="Calibri" pitchFamily="34" charset="0"/>
                <a:cs typeface="Calibri" pitchFamily="34" charset="0"/>
              </a:rPr>
              <a:t>Срыв мирного соглашения Ирана и США, июль. США-блокада иранских портов, Иран объявил о закрытии Ормузского пролива.</a:t>
            </a:r>
          </a:p>
          <a:p>
            <a:pPr marL="285750" indent="-285750" algn="just">
              <a:buFont typeface="Arial" pitchFamily="34" charset="0"/>
              <a:buChar char="•"/>
              <a:defRPr/>
            </a:pPr>
            <a:r>
              <a:rPr lang="ru-RU" dirty="0">
                <a:latin typeface="Calibri" pitchFamily="34" charset="0"/>
                <a:cs typeface="Calibri" pitchFamily="34" charset="0"/>
              </a:rPr>
              <a:t>Иран: рост интенсивности атак на суда  в Ормузском проливе, расширение географии атак, выход в Оманский залив и отдаленные акватории</a:t>
            </a:r>
          </a:p>
          <a:p>
            <a:pPr marL="285750" indent="-285750" algn="just">
              <a:buFont typeface="Arial" pitchFamily="34" charset="0"/>
              <a:buChar char="•"/>
              <a:defRPr/>
            </a:pPr>
            <a:r>
              <a:rPr lang="ru-RU" dirty="0">
                <a:latin typeface="Calibri" pitchFamily="34" charset="0"/>
                <a:cs typeface="Calibri" pitchFamily="34" charset="0"/>
              </a:rPr>
              <a:t>Страны Персидского залива Сауд. Аравия,  ОАЭ, Ирак, Кувейт и Катар в сентябре восстановили отгрузки в обход пролива, по альтернативной схеме используя трубопроводы к терминалам   СА -(Восток-Запад) на побережье Красного моря, ОАЭ на побережье Оманского залива, у других стран такой возможности нет.  Выросли издержки, нефть по альтернативной схеме дороже на 10 долл./ </a:t>
            </a:r>
            <a:r>
              <a:rPr lang="ru-RU" dirty="0" err="1">
                <a:latin typeface="Calibri" pitchFamily="34" charset="0"/>
                <a:cs typeface="Calibri" pitchFamily="34" charset="0"/>
              </a:rPr>
              <a:t>барр</a:t>
            </a:r>
            <a:r>
              <a:rPr lang="ru-RU" dirty="0">
                <a:latin typeface="Calibri" pitchFamily="34" charset="0"/>
                <a:cs typeface="Calibri" pitchFamily="34" charset="0"/>
              </a:rPr>
              <a:t>.</a:t>
            </a:r>
          </a:p>
          <a:p>
            <a:pPr marL="285750" indent="-285750" algn="just">
              <a:buFont typeface="Arial" pitchFamily="34" charset="0"/>
              <a:buChar char="•"/>
              <a:defRPr/>
            </a:pPr>
            <a:endParaRPr lang="ru-RU" dirty="0">
              <a:latin typeface="Calibri" pitchFamily="34" charset="0"/>
              <a:cs typeface="Calibri" pitchFamily="34" charset="0"/>
            </a:endParaRPr>
          </a:p>
        </p:txBody>
      </p:sp>
      <p:pic>
        <p:nvPicPr>
          <p:cNvPr id="45065" name="Picture 9" descr="C:\Users\2\Desktop\ЦЭМИ\МшЭ 2026\IMG_4490.jpg">
            <a:extLst>
              <a:ext uri="{FF2B5EF4-FFF2-40B4-BE49-F238E27FC236}">
                <a16:creationId xmlns:a16="http://schemas.microsoft.com/office/drawing/2014/main" id="{37E57100-F6D5-BA89-E062-745FC1D5F7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525" y="3284538"/>
            <a:ext cx="2727325"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6" name="Прямоугольник 1">
            <a:extLst>
              <a:ext uri="{FF2B5EF4-FFF2-40B4-BE49-F238E27FC236}">
                <a16:creationId xmlns:a16="http://schemas.microsoft.com/office/drawing/2014/main" id="{A1ED389F-BB54-CA7B-50E2-56F94B11C432}"/>
              </a:ext>
            </a:extLst>
          </p:cNvPr>
          <p:cNvSpPr>
            <a:spLocks noChangeArrowheads="1"/>
          </p:cNvSpPr>
          <p:nvPr/>
        </p:nvSpPr>
        <p:spPr bwMode="auto">
          <a:xfrm>
            <a:off x="457200" y="3527425"/>
            <a:ext cx="50514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r>
              <a:rPr lang="ru-RU" altLang="en-US">
                <a:latin typeface="Calibri" panose="020F0502020204030204" pitchFamily="34" charset="0"/>
                <a:cs typeface="Calibri" panose="020F0502020204030204" pitchFamily="34" charset="0"/>
              </a:rPr>
              <a:t>Йеменские хуситы- контроль над Баб-эль-Мандебским проливом, альтернативой Ормузскому проливу</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6767CCA-8D9E-7753-7771-B4645C355AC8}"/>
              </a:ext>
            </a:extLst>
          </p:cNvPr>
          <p:cNvSpPr>
            <a:spLocks noGrp="1" noChangeArrowheads="1"/>
          </p:cNvSpPr>
          <p:nvPr>
            <p:ph type="title"/>
          </p:nvPr>
        </p:nvSpPr>
        <p:spPr>
          <a:xfrm>
            <a:off x="556961" y="22225"/>
            <a:ext cx="9659938" cy="476250"/>
          </a:xfrm>
        </p:spPr>
        <p:txBody>
          <a:bodyPr/>
          <a:lstStyle/>
          <a:p>
            <a:pPr marL="0" indent="0" algn="l" eaLnBrk="1" fontAlgn="auto" hangingPunct="1">
              <a:spcAft>
                <a:spcPts val="0"/>
              </a:spcAft>
              <a:buClr>
                <a:schemeClr val="accent6">
                  <a:lumMod val="75000"/>
                </a:schemeClr>
              </a:buClr>
              <a:buFont typeface="Georgia" panose="02040502050405020303" pitchFamily="18" charset="0"/>
              <a:buNone/>
              <a:defRPr/>
            </a:pPr>
            <a:r>
              <a:rPr lang="ru-RU" sz="1800" dirty="0">
                <a:solidFill>
                  <a:srgbClr val="7030A0"/>
                </a:solidFill>
              </a:rPr>
              <a:t>Новые тенденции и стратегические меры  </a:t>
            </a:r>
          </a:p>
        </p:txBody>
      </p:sp>
      <p:sp>
        <p:nvSpPr>
          <p:cNvPr id="8196" name="Line 4">
            <a:extLst>
              <a:ext uri="{FF2B5EF4-FFF2-40B4-BE49-F238E27FC236}">
                <a16:creationId xmlns:a16="http://schemas.microsoft.com/office/drawing/2014/main" id="{5FB8955D-EA50-C526-CF56-263E2DF07F2E}"/>
              </a:ext>
            </a:extLst>
          </p:cNvPr>
          <p:cNvSpPr>
            <a:spLocks noChangeShapeType="1"/>
          </p:cNvSpPr>
          <p:nvPr/>
        </p:nvSpPr>
        <p:spPr bwMode="auto">
          <a:xfrm>
            <a:off x="457200" y="476250"/>
            <a:ext cx="8229600" cy="0"/>
          </a:xfrm>
          <a:prstGeom prst="line">
            <a:avLst/>
          </a:prstGeom>
          <a:ln>
            <a:headEnd/>
            <a:tailEnd/>
          </a:ln>
        </p:spPr>
        <p:style>
          <a:lnRef idx="2">
            <a:schemeClr val="accent3"/>
          </a:lnRef>
          <a:fillRef idx="0">
            <a:schemeClr val="accent3"/>
          </a:fillRef>
          <a:effectRef idx="1">
            <a:schemeClr val="accent3"/>
          </a:effectRef>
          <a:fontRef idx="minor">
            <a:schemeClr val="tx1"/>
          </a:fontRef>
        </p:style>
        <p:txBody>
          <a:bodyPr/>
          <a:lstStyle/>
          <a:p>
            <a:pPr fontAlgn="auto">
              <a:spcBef>
                <a:spcPts val="0"/>
              </a:spcBef>
              <a:spcAft>
                <a:spcPts val="0"/>
              </a:spcAft>
              <a:defRPr/>
            </a:pPr>
            <a:endParaRPr lang="ru-RU">
              <a:solidFill>
                <a:prstClr val="black"/>
              </a:solidFill>
            </a:endParaRPr>
          </a:p>
        </p:txBody>
      </p:sp>
      <p:sp>
        <p:nvSpPr>
          <p:cNvPr id="46084" name="Прямоугольник 1">
            <a:extLst>
              <a:ext uri="{FF2B5EF4-FFF2-40B4-BE49-F238E27FC236}">
                <a16:creationId xmlns:a16="http://schemas.microsoft.com/office/drawing/2014/main" id="{BE42F39A-E0A1-047A-D564-A6192BCFD9D9}"/>
              </a:ext>
            </a:extLst>
          </p:cNvPr>
          <p:cNvSpPr>
            <a:spLocks noChangeArrowheads="1"/>
          </p:cNvSpPr>
          <p:nvPr/>
        </p:nvSpPr>
        <p:spPr bwMode="auto">
          <a:xfrm>
            <a:off x="469900" y="565150"/>
            <a:ext cx="8362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endParaRPr lang="ru-RU" altLang="en-US">
              <a:solidFill>
                <a:srgbClr val="000000"/>
              </a:solidFill>
              <a:latin typeface="Calibri" panose="020F0502020204030204" pitchFamily="34" charset="0"/>
            </a:endParaRPr>
          </a:p>
          <a:p>
            <a:pPr algn="just" eaLnBrk="1" hangingPunct="1"/>
            <a:endParaRPr lang="ru-RU" altLang="en-US">
              <a:solidFill>
                <a:srgbClr val="000000"/>
              </a:solidFill>
              <a:latin typeface="Calibri" panose="020F0502020204030204" pitchFamily="34" charset="0"/>
            </a:endParaRPr>
          </a:p>
          <a:p>
            <a:pPr algn="just" eaLnBrk="1" hangingPunct="1"/>
            <a:endParaRPr lang="ru-RU" altLang="en-US">
              <a:solidFill>
                <a:srgbClr val="000000"/>
              </a:solidFill>
            </a:endParaRPr>
          </a:p>
        </p:txBody>
      </p:sp>
      <p:sp>
        <p:nvSpPr>
          <p:cNvPr id="46085" name="Прямоугольник 7">
            <a:extLst>
              <a:ext uri="{FF2B5EF4-FFF2-40B4-BE49-F238E27FC236}">
                <a16:creationId xmlns:a16="http://schemas.microsoft.com/office/drawing/2014/main" id="{364BC062-87B4-34BB-A830-4F3AB43362F5}"/>
              </a:ext>
            </a:extLst>
          </p:cNvPr>
          <p:cNvSpPr>
            <a:spLocks noChangeArrowheads="1"/>
          </p:cNvSpPr>
          <p:nvPr/>
        </p:nvSpPr>
        <p:spPr bwMode="auto">
          <a:xfrm>
            <a:off x="407988" y="487363"/>
            <a:ext cx="8248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Char char="•"/>
            </a:pPr>
            <a:endParaRPr lang="ru-RU" altLang="en-US" sz="1400">
              <a:latin typeface="Calibri" panose="020F0502020204030204" pitchFamily="34" charset="0"/>
              <a:ea typeface="Calibri" panose="020F0502020204030204" pitchFamily="34" charset="0"/>
              <a:cs typeface="Times New Roman" panose="02020603050405020304" pitchFamily="18" charset="0"/>
            </a:endParaRPr>
          </a:p>
          <a:p>
            <a:pPr algn="just" eaLnBrk="1" hangingPunct="1">
              <a:buFont typeface="Arial" panose="020B0604020202020204" pitchFamily="34" charset="0"/>
              <a:buChar char="•"/>
            </a:pPr>
            <a:endParaRPr lang="ru-RU" altLang="en-US">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2" name="Диаграмма 11">
            <a:extLst>
              <a:ext uri="{FF2B5EF4-FFF2-40B4-BE49-F238E27FC236}">
                <a16:creationId xmlns:a16="http://schemas.microsoft.com/office/drawing/2014/main" id="{005FB827-C0A2-E8C1-AF8D-8406E2814199}"/>
              </a:ext>
            </a:extLst>
          </p:cNvPr>
          <p:cNvGraphicFramePr>
            <a:graphicFrameLocks/>
          </p:cNvGraphicFramePr>
          <p:nvPr/>
        </p:nvGraphicFramePr>
        <p:xfrm>
          <a:off x="4260850" y="903704"/>
          <a:ext cx="4438650" cy="2237264"/>
        </p:xfrm>
        <a:graphic>
          <a:graphicData uri="http://schemas.openxmlformats.org/drawingml/2006/chart">
            <c:chart xmlns:c="http://schemas.openxmlformats.org/drawingml/2006/chart" xmlns:r="http://schemas.openxmlformats.org/officeDocument/2006/relationships" r:id="rId3"/>
          </a:graphicData>
        </a:graphic>
      </p:graphicFrame>
      <p:sp>
        <p:nvSpPr>
          <p:cNvPr id="38919" name="Прямоугольник 1">
            <a:extLst>
              <a:ext uri="{FF2B5EF4-FFF2-40B4-BE49-F238E27FC236}">
                <a16:creationId xmlns:a16="http://schemas.microsoft.com/office/drawing/2014/main" id="{0622BB1C-F1CC-E66A-CA2B-ECDADE0FB232}"/>
              </a:ext>
            </a:extLst>
          </p:cNvPr>
          <p:cNvSpPr>
            <a:spLocks noChangeArrowheads="1"/>
          </p:cNvSpPr>
          <p:nvPr/>
        </p:nvSpPr>
        <p:spPr bwMode="auto">
          <a:xfrm>
            <a:off x="500063" y="565150"/>
            <a:ext cx="8186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endParaRPr lang="ru-RU" dirty="0">
              <a:latin typeface="Calibri" pitchFamily="34" charset="0"/>
              <a:cs typeface="Calibri" pitchFamily="34" charset="0"/>
            </a:endParaRPr>
          </a:p>
          <a:p>
            <a:pPr marL="285750" indent="-285750" algn="just">
              <a:buFont typeface="Arial" charset="0"/>
              <a:buChar char="•"/>
              <a:defRPr/>
            </a:pPr>
            <a:endParaRPr lang="ru-RU" dirty="0">
              <a:latin typeface="Calibri" pitchFamily="34" charset="0"/>
              <a:cs typeface="Calibri" pitchFamily="34" charset="0"/>
            </a:endParaRPr>
          </a:p>
        </p:txBody>
      </p:sp>
      <p:sp>
        <p:nvSpPr>
          <p:cNvPr id="10" name="Прямоугольник 1">
            <a:extLst>
              <a:ext uri="{FF2B5EF4-FFF2-40B4-BE49-F238E27FC236}">
                <a16:creationId xmlns:a16="http://schemas.microsoft.com/office/drawing/2014/main" id="{C843997E-B65E-7D05-9F9A-C0ADC2F00175}"/>
              </a:ext>
            </a:extLst>
          </p:cNvPr>
          <p:cNvSpPr>
            <a:spLocks noChangeArrowheads="1"/>
          </p:cNvSpPr>
          <p:nvPr/>
        </p:nvSpPr>
        <p:spPr bwMode="auto">
          <a:xfrm>
            <a:off x="582613" y="565150"/>
            <a:ext cx="7900987"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buFont typeface="Arial" pitchFamily="34" charset="0"/>
              <a:buChar char="•"/>
              <a:defRPr/>
            </a:pPr>
            <a:r>
              <a:rPr lang="ru-RU" dirty="0">
                <a:latin typeface="Calibri" pitchFamily="34" charset="0"/>
                <a:cs typeface="Calibri" pitchFamily="34" charset="0"/>
              </a:rPr>
              <a:t>Дефицит нефтяного сырья и рост цен ( Brent-106 долл./ </a:t>
            </a:r>
            <a:r>
              <a:rPr lang="ru-RU" dirty="0" err="1">
                <a:latin typeface="Calibri" pitchFamily="34" charset="0"/>
                <a:cs typeface="Calibri" pitchFamily="34" charset="0"/>
              </a:rPr>
              <a:t>барр</a:t>
            </a:r>
            <a:r>
              <a:rPr lang="ru-RU" dirty="0">
                <a:latin typeface="Calibri" pitchFamily="34" charset="0"/>
                <a:cs typeface="Calibri" pitchFamily="34" charset="0"/>
              </a:rPr>
              <a:t>.)</a:t>
            </a:r>
          </a:p>
          <a:p>
            <a:pPr marL="285750" indent="-285750" algn="just">
              <a:buFont typeface="Arial" pitchFamily="34" charset="0"/>
              <a:buChar char="•"/>
              <a:defRPr/>
            </a:pPr>
            <a:r>
              <a:rPr lang="ru-RU" dirty="0">
                <a:latin typeface="Calibri" pitchFamily="34" charset="0"/>
                <a:cs typeface="Calibri" pitchFamily="34" charset="0"/>
              </a:rPr>
              <a:t>Причины: </a:t>
            </a:r>
          </a:p>
          <a:p>
            <a:pPr algn="just">
              <a:defRPr/>
            </a:pPr>
            <a:r>
              <a:rPr lang="ru-RU" dirty="0">
                <a:latin typeface="Calibri" pitchFamily="34" charset="0"/>
                <a:cs typeface="Calibri" pitchFamily="34" charset="0"/>
              </a:rPr>
              <a:t>-Саудовская Аравия снизила добычу нефти</a:t>
            </a:r>
          </a:p>
          <a:p>
            <a:pPr algn="just">
              <a:defRPr/>
            </a:pPr>
            <a:r>
              <a:rPr lang="ru-RU" dirty="0">
                <a:latin typeface="Calibri" pitchFamily="34" charset="0"/>
                <a:cs typeface="Calibri" pitchFamily="34" charset="0"/>
              </a:rPr>
              <a:t>-Производственные мощности НПЗ на </a:t>
            </a:r>
            <a:r>
              <a:rPr lang="ru-RU" dirty="0" err="1">
                <a:latin typeface="Calibri" pitchFamily="34" charset="0"/>
                <a:cs typeface="Calibri" pitchFamily="34" charset="0"/>
              </a:rPr>
              <a:t>Бл</a:t>
            </a:r>
            <a:r>
              <a:rPr lang="ru-RU" dirty="0">
                <a:latin typeface="Calibri" pitchFamily="34" charset="0"/>
                <a:cs typeface="Calibri" pitchFamily="34" charset="0"/>
              </a:rPr>
              <a:t>. Востоке вышли из строя  (на 25% </a:t>
            </a:r>
            <a:r>
              <a:rPr lang="ru-RU" dirty="0" err="1">
                <a:latin typeface="Calibri" pitchFamily="34" charset="0"/>
                <a:cs typeface="Calibri" pitchFamily="34" charset="0"/>
              </a:rPr>
              <a:t>McKensey</a:t>
            </a:r>
            <a:r>
              <a:rPr lang="ru-RU" dirty="0">
                <a:latin typeface="Calibri" pitchFamily="34" charset="0"/>
                <a:cs typeface="Calibri" pitchFamily="34" charset="0"/>
              </a:rPr>
              <a:t>)</a:t>
            </a:r>
          </a:p>
          <a:p>
            <a:pPr algn="just">
              <a:defRPr/>
            </a:pPr>
            <a:r>
              <a:rPr lang="ru-RU" dirty="0">
                <a:latin typeface="Calibri" pitchFamily="34" charset="0"/>
                <a:cs typeface="Calibri" pitchFamily="34" charset="0"/>
              </a:rPr>
              <a:t>-Остановка российских НПЗ,</a:t>
            </a:r>
          </a:p>
          <a:p>
            <a:pPr marL="285750" indent="-285750" algn="just">
              <a:buFont typeface="Arial" pitchFamily="34" charset="0"/>
              <a:buChar char="•"/>
              <a:defRPr/>
            </a:pPr>
            <a:r>
              <a:rPr lang="ru-RU" dirty="0">
                <a:latin typeface="Calibri" pitchFamily="34" charset="0"/>
                <a:cs typeface="Calibri" pitchFamily="34" charset="0"/>
              </a:rPr>
              <a:t>Итог: потеря с весны 6-8 млн </a:t>
            </a:r>
            <a:r>
              <a:rPr lang="ru-RU" dirty="0" err="1">
                <a:latin typeface="Calibri" pitchFamily="34" charset="0"/>
                <a:cs typeface="Calibri" pitchFamily="34" charset="0"/>
              </a:rPr>
              <a:t>барр</a:t>
            </a:r>
            <a:r>
              <a:rPr lang="ru-RU" dirty="0">
                <a:latin typeface="Calibri" pitchFamily="34" charset="0"/>
                <a:cs typeface="Calibri" pitchFamily="34" charset="0"/>
              </a:rPr>
              <a:t>. - 10% общемирового показателя нефтепереработки</a:t>
            </a:r>
          </a:p>
          <a:p>
            <a:pPr marL="285750" indent="-285750" algn="just">
              <a:buFont typeface="Arial" pitchFamily="34" charset="0"/>
              <a:buChar char="•"/>
              <a:defRPr/>
            </a:pPr>
            <a:r>
              <a:rPr lang="ru-RU" dirty="0">
                <a:latin typeface="Calibri" pitchFamily="34" charset="0"/>
                <a:cs typeface="Calibri" pitchFamily="34" charset="0"/>
              </a:rPr>
              <a:t>Страны </a:t>
            </a:r>
            <a:r>
              <a:rPr lang="en-US" dirty="0">
                <a:latin typeface="Calibri" pitchFamily="34" charset="0"/>
                <a:cs typeface="Calibri" pitchFamily="34" charset="0"/>
              </a:rPr>
              <a:t>G7</a:t>
            </a:r>
            <a:r>
              <a:rPr lang="ru-RU" dirty="0">
                <a:latin typeface="Calibri" pitchFamily="34" charset="0"/>
                <a:cs typeface="Calibri" pitchFamily="34" charset="0"/>
              </a:rPr>
              <a:t>- использование стратегического резерва: высвободить 100 млн баррелей нефти и нефтепродуктов для компенсации перебоев на </a:t>
            </a:r>
            <a:r>
              <a:rPr lang="ru-RU" dirty="0" err="1">
                <a:latin typeface="Calibri" pitchFamily="34" charset="0"/>
                <a:cs typeface="Calibri" pitchFamily="34" charset="0"/>
              </a:rPr>
              <a:t>Бл</a:t>
            </a:r>
            <a:r>
              <a:rPr lang="ru-RU" dirty="0">
                <a:latin typeface="Calibri" pitchFamily="34" charset="0"/>
                <a:cs typeface="Calibri" pitchFamily="34" charset="0"/>
              </a:rPr>
              <a:t>. Востоке</a:t>
            </a:r>
          </a:p>
          <a:p>
            <a:pPr marL="285750" indent="-285750" algn="just">
              <a:buFont typeface="Arial" pitchFamily="34" charset="0"/>
              <a:buChar char="•"/>
              <a:defRPr/>
            </a:pPr>
            <a:r>
              <a:rPr lang="ru-RU" dirty="0">
                <a:latin typeface="Calibri" pitchFamily="34" charset="0"/>
                <a:cs typeface="Calibri" pitchFamily="34" charset="0"/>
              </a:rPr>
              <a:t>США сделка с Россией по дизельному топливу для снижения цен: поставки с октября-300 тыс. т, 500 тыс. т,  1 млн т,  затем  еще 3 млн т.</a:t>
            </a:r>
            <a:endParaRPr lang="en-US" dirty="0">
              <a:latin typeface="Calibri" pitchFamily="34" charset="0"/>
              <a:cs typeface="Calibri" pitchFamily="34" charset="0"/>
            </a:endParaRPr>
          </a:p>
          <a:p>
            <a:pPr algn="just">
              <a:defRPr/>
            </a:pPr>
            <a:r>
              <a:rPr lang="ru-RU" i="1" dirty="0">
                <a:latin typeface="Calibri" pitchFamily="34" charset="0"/>
                <a:cs typeface="Calibri" pitchFamily="34" charset="0"/>
              </a:rPr>
              <a:t>США крупнейший экспортер дизельного топлива (производство -191 млн т, потребление 146 млн т/ год), и импортер, балансируя внутренний спрос. Когда на мировом рынке дефицит, активнее закупают (Канада, </a:t>
            </a:r>
            <a:r>
              <a:rPr lang="ru-RU" i="1" dirty="0" err="1">
                <a:latin typeface="Calibri" pitchFamily="34" charset="0"/>
                <a:cs typeface="Calibri" pitchFamily="34" charset="0"/>
              </a:rPr>
              <a:t>Бл</a:t>
            </a:r>
            <a:r>
              <a:rPr lang="ru-RU" i="1" dirty="0">
                <a:latin typeface="Calibri" pitchFamily="34" charset="0"/>
                <a:cs typeface="Calibri" pitchFamily="34" charset="0"/>
              </a:rPr>
              <a:t>. Восток, Мексика и Ю.Ц. Америка, Африка, АТР, в т. ч Индия)</a:t>
            </a:r>
          </a:p>
          <a:p>
            <a:pPr marL="285750" indent="-285750" algn="just">
              <a:buFont typeface="Arial" pitchFamily="34" charset="0"/>
              <a:buChar char="•"/>
              <a:defRPr/>
            </a:pPr>
            <a:r>
              <a:rPr lang="ru-RU" dirty="0">
                <a:latin typeface="Calibri" pitchFamily="34" charset="0"/>
                <a:cs typeface="Calibri" pitchFamily="34" charset="0"/>
              </a:rPr>
              <a:t>Россия: снять запрет на экспорт ДТ ( действует с  января 2026 для </a:t>
            </a:r>
            <a:r>
              <a:rPr lang="ru-RU" dirty="0" err="1">
                <a:latin typeface="Calibri" pitchFamily="34" charset="0"/>
                <a:cs typeface="Calibri" pitchFamily="34" charset="0"/>
              </a:rPr>
              <a:t>непроизводителей</a:t>
            </a:r>
            <a:r>
              <a:rPr lang="ru-RU" dirty="0">
                <a:latin typeface="Calibri" pitchFamily="34" charset="0"/>
                <a:cs typeface="Calibri" pitchFamily="34" charset="0"/>
              </a:rPr>
              <a:t> и с июля для всех НПЗ). До запрета экспортировалось до 40% производимого дизтоплива</a:t>
            </a:r>
          </a:p>
          <a:p>
            <a:pPr marL="285750" indent="-285750">
              <a:buFont typeface="Arial" pitchFamily="34" charset="0"/>
              <a:buChar char="•"/>
              <a:defRPr/>
            </a:pPr>
            <a:endParaRPr lang="ru-RU" dirty="0">
              <a:latin typeface="Calibri" pitchFamily="34" charset="0"/>
              <a:cs typeface="Calibri"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Прямоугольник 1">
            <a:extLst>
              <a:ext uri="{FF2B5EF4-FFF2-40B4-BE49-F238E27FC236}">
                <a16:creationId xmlns:a16="http://schemas.microsoft.com/office/drawing/2014/main" id="{FA51A94B-7A59-7CE8-C0E8-440DE941E888}"/>
              </a:ext>
            </a:extLst>
          </p:cNvPr>
          <p:cNvSpPr>
            <a:spLocks noChangeArrowheads="1"/>
          </p:cNvSpPr>
          <p:nvPr/>
        </p:nvSpPr>
        <p:spPr bwMode="auto">
          <a:xfrm>
            <a:off x="469900" y="565150"/>
            <a:ext cx="83629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endParaRPr lang="ru-RU" altLang="en-US">
              <a:solidFill>
                <a:srgbClr val="000000"/>
              </a:solidFill>
              <a:latin typeface="Calibri" panose="020F0502020204030204" pitchFamily="34" charset="0"/>
            </a:endParaRPr>
          </a:p>
          <a:p>
            <a:pPr algn="just" eaLnBrk="1" hangingPunct="1"/>
            <a:endParaRPr lang="ru-RU" altLang="en-US">
              <a:solidFill>
                <a:srgbClr val="000000"/>
              </a:solidFill>
              <a:latin typeface="Calibri" panose="020F0502020204030204" pitchFamily="34" charset="0"/>
            </a:endParaRPr>
          </a:p>
          <a:p>
            <a:pPr algn="just" eaLnBrk="1" hangingPunct="1"/>
            <a:endParaRPr lang="ru-RU" altLang="en-US">
              <a:solidFill>
                <a:srgbClr val="000000"/>
              </a:solidFill>
            </a:endParaRPr>
          </a:p>
        </p:txBody>
      </p:sp>
      <p:sp>
        <p:nvSpPr>
          <p:cNvPr id="47107" name="Прямоугольник 1">
            <a:extLst>
              <a:ext uri="{FF2B5EF4-FFF2-40B4-BE49-F238E27FC236}">
                <a16:creationId xmlns:a16="http://schemas.microsoft.com/office/drawing/2014/main" id="{861B2D92-E77F-B145-2F93-51CE26DEBA8E}"/>
              </a:ext>
            </a:extLst>
          </p:cNvPr>
          <p:cNvSpPr>
            <a:spLocks noChangeArrowheads="1"/>
          </p:cNvSpPr>
          <p:nvPr/>
        </p:nvSpPr>
        <p:spPr bwMode="auto">
          <a:xfrm>
            <a:off x="690563" y="2420938"/>
            <a:ext cx="7921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en-US" sz="3600" b="1">
                <a:solidFill>
                  <a:srgbClr val="7030A0"/>
                </a:solidFill>
                <a:latin typeface="Calibri" panose="020F0502020204030204" pitchFamily="34" charset="0"/>
                <a:cs typeface="Calibri" panose="020F0502020204030204" pitchFamily="34" charset="0"/>
              </a:rPr>
              <a:t>СПАСИБО ЗА ВНИМАНИЕ!</a:t>
            </a:r>
          </a:p>
          <a:p>
            <a:pPr algn="ctr" eaLnBrk="1" hangingPunct="1"/>
            <a:endParaRPr lang="ru-RU" altLang="en-US" sz="3600"/>
          </a:p>
        </p:txBody>
      </p:sp>
    </p:spTree>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оризон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95398</TotalTime>
  <Words>4395</Words>
  <Application>Microsoft Macintosh PowerPoint</Application>
  <PresentationFormat>On-screen Show (4:3)</PresentationFormat>
  <Paragraphs>728</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Trebuchet MS</vt:lpstr>
      <vt:lpstr>Georgia</vt:lpstr>
      <vt:lpstr>Calibri</vt:lpstr>
      <vt:lpstr>Times New Roman</vt:lpstr>
      <vt:lpstr>Воздушный поток</vt:lpstr>
      <vt:lpstr>PowerPoint Presentation</vt:lpstr>
      <vt:lpstr>ВВЕДЕНИЕ</vt:lpstr>
      <vt:lpstr>Комментарии</vt:lpstr>
      <vt:lpstr>PowerPoint Presentation</vt:lpstr>
      <vt:lpstr>Политические действия ЕС и США </vt:lpstr>
      <vt:lpstr>Санкции против российской нефтегазовой отрасли за 2022-2026 гг.</vt:lpstr>
      <vt:lpstr>Санкции против российской нефтегазовой отрасли за 2022-2026 гг.</vt:lpstr>
      <vt:lpstr>Санкции против российской нефтегазовой отрасли за 2022-2026 гг.</vt:lpstr>
      <vt:lpstr>PowerPoint Presentation</vt:lpstr>
      <vt:lpstr>Нефтяная отрасль России</vt:lpstr>
      <vt:lpstr>Направления экспортных поставок  нефти</vt:lpstr>
      <vt:lpstr>Экспортные поставки нефтепродуктов</vt:lpstr>
      <vt:lpstr>Газовая отрасль России</vt:lpstr>
      <vt:lpstr>Направления экспортных поставок  трубопроводного газа</vt:lpstr>
      <vt:lpstr>Перспектива экспорта российского СПГ</vt:lpstr>
      <vt:lpstr>PowerPoint Presentation</vt:lpstr>
      <vt:lpstr>Динамика мировой добычи нефти  за 2021-2025 гг.</vt:lpstr>
      <vt:lpstr>Динамика мировой нефтепереработки за 2021-2025 гг.</vt:lpstr>
      <vt:lpstr>Экспортеры нефти и нефтепродуктов</vt:lpstr>
      <vt:lpstr>Основные страны /регионы потребители и импортеры нефти</vt:lpstr>
      <vt:lpstr>США, как импортер нефти и нефтепродуктов</vt:lpstr>
      <vt:lpstr>Европа, как импортер нефти</vt:lpstr>
      <vt:lpstr>Европа и ЕС, как импортер нефти</vt:lpstr>
      <vt:lpstr>Европа, как импортер нефтепродуктов</vt:lpstr>
      <vt:lpstr>Китай, как импортер нефти</vt:lpstr>
      <vt:lpstr>Индия, как импортер нефти</vt:lpstr>
      <vt:lpstr>Динамика мировой добычи природного газа  за 2021-2025 гг.</vt:lpstr>
      <vt:lpstr>Экспортеры природного газа</vt:lpstr>
      <vt:lpstr>Основные страны /регионы потребители и импортеры природного газа</vt:lpstr>
      <vt:lpstr>Европа, как импортер природного газа</vt:lpstr>
      <vt:lpstr>ЕС, как импортер трубопроводного газа</vt:lpstr>
      <vt:lpstr>Европа, как импортер сжиженного природного газа</vt:lpstr>
      <vt:lpstr>Китай, как импортер трубопроводного газа</vt:lpstr>
      <vt:lpstr>Китай, как импортер сжиженного природного газа</vt:lpstr>
      <vt:lpstr>PowerPoint Presentation</vt:lpstr>
      <vt:lpstr>ВЫВОДЫ (Россия)</vt:lpstr>
      <vt:lpstr>Выводы ( Россия, вызовы для средне-и долгосрочной перспективы)</vt:lpstr>
      <vt:lpstr>Выводы (нефтяной рынок)</vt:lpstr>
      <vt:lpstr>Выводы (газовый рынок)</vt:lpstr>
      <vt:lpstr>Ближневосточный геополитический фактор</vt:lpstr>
      <vt:lpstr>Новые тенденции и стратегические меры  </vt:lpstr>
      <vt:lpstr>PowerPoint Presentation</vt:lpstr>
    </vt:vector>
  </TitlesOfParts>
  <Company>Трендинвест</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Совершенствование рекламной деятельности в Компании</dc:title>
  <dc:creator>Дмитрий</dc:creator>
  <cp:lastModifiedBy>Алим Арчаков</cp:lastModifiedBy>
  <cp:revision>684</cp:revision>
  <dcterms:created xsi:type="dcterms:W3CDTF">2008-08-29T07:00:15Z</dcterms:created>
  <dcterms:modified xsi:type="dcterms:W3CDTF">2026-10-15T22:25:21Z</dcterms:modified>
</cp:coreProperties>
</file>